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4"/>
  </p:sldMasterIdLst>
  <p:notesMasterIdLst>
    <p:notesMasterId r:id="rId6"/>
  </p:notesMasterIdLst>
  <p:sldIdLst>
    <p:sldId id="320" r:id="rId5"/>
  </p:sldIdLst>
  <p:sldSz cx="32918400" cy="19202400"/>
  <p:notesSz cx="10234613" cy="71040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142" userDrawn="1">
          <p15:clr>
            <a:srgbClr val="F26B43"/>
          </p15:clr>
        </p15:guide>
        <p15:guide id="5" pos="20568" userDrawn="1">
          <p15:clr>
            <a:srgbClr val="F26B43"/>
          </p15:clr>
        </p15:guide>
        <p15:guide id="6" orient="horz" pos="168" userDrawn="1">
          <p15:clr>
            <a:srgbClr val="F26B43"/>
          </p15:clr>
        </p15:guide>
        <p15:guide id="7" orient="horz" pos="11928" userDrawn="1">
          <p15:clr>
            <a:srgbClr val="F26B43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0EBA49C-92D8-8CFD-C653-ECC32FB7FF67}" name="RACK, Sam (MANCHESTER UNIVERSITY NHS FOUNDATION TRUST)" initials="RS(UNFT" userId="S::sam.rack@nhs.net::a606357c-0ef1-4a2c-970b-7805a36e443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say Herr" initials="LH" lastIdx="1" clrIdx="0">
    <p:extLst>
      <p:ext uri="{19B8F6BF-5375-455C-9EA6-DF929625EA0E}">
        <p15:presenceInfo xmlns:p15="http://schemas.microsoft.com/office/powerpoint/2012/main" userId="S::Lindsay.Herr@asco.org::2d679bad-8c1c-43f8-9b76-32e18ee1ecc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D1CD"/>
    <a:srgbClr val="F05421"/>
    <a:srgbClr val="F6987A"/>
    <a:srgbClr val="00446C"/>
    <a:srgbClr val="FFFFFF"/>
    <a:srgbClr val="4FBBD4"/>
    <a:srgbClr val="9A6CB5"/>
    <a:srgbClr val="A0A0A0"/>
    <a:srgbClr val="83D3D6"/>
    <a:srgbClr val="418A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Light Style 1 –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04" autoAdjust="0"/>
    <p:restoredTop sz="94503" autoAdjust="0"/>
  </p:normalViewPr>
  <p:slideViewPr>
    <p:cSldViewPr snapToGrid="0" showGuides="1">
      <p:cViewPr varScale="1">
        <p:scale>
          <a:sx n="24" d="100"/>
          <a:sy n="24" d="100"/>
        </p:scale>
        <p:origin x="752" y="40"/>
      </p:cViewPr>
      <p:guideLst>
        <p:guide pos="142"/>
        <p:guide pos="20568"/>
        <p:guide orient="horz" pos="168"/>
        <p:guide orient="horz" pos="119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434999" cy="356436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245" y="1"/>
            <a:ext cx="4434999" cy="356436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D1CB04D-1C75-43E0-9B64-B7DDAA42BB2C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62288" y="887413"/>
            <a:ext cx="4110037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462" y="3418830"/>
            <a:ext cx="8187690" cy="2797226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7628"/>
            <a:ext cx="4434999" cy="35643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245" y="6747628"/>
            <a:ext cx="4434999" cy="35643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26C2670-3342-473C-969D-FDFF399F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1pPr>
    <a:lvl2pPr marL="283235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2pPr>
    <a:lvl3pPr marL="566471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3pPr>
    <a:lvl4pPr marL="849706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4pPr>
    <a:lvl5pPr marL="1132942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5pPr>
    <a:lvl6pPr marL="1416177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6pPr>
    <a:lvl7pPr marL="1699412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7pPr>
    <a:lvl8pPr marL="1982648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8pPr>
    <a:lvl9pPr marL="2265883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3" y="3142616"/>
            <a:ext cx="24688799" cy="6685280"/>
          </a:xfrm>
        </p:spPr>
        <p:txBody>
          <a:bodyPr anchor="b"/>
          <a:lstStyle>
            <a:lvl1pPr algn="ctr">
              <a:defRPr sz="16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3" y="10085706"/>
            <a:ext cx="24688799" cy="4636134"/>
          </a:xfrm>
        </p:spPr>
        <p:txBody>
          <a:bodyPr/>
          <a:lstStyle>
            <a:lvl1pPr marL="0" indent="0" algn="ctr">
              <a:buNone/>
              <a:defRPr sz="6480"/>
            </a:lvl1pPr>
            <a:lvl2pPr marL="1234440" indent="0" algn="ctr">
              <a:buNone/>
              <a:defRPr sz="5400"/>
            </a:lvl2pPr>
            <a:lvl3pPr marL="2468880" indent="0" algn="ctr">
              <a:buNone/>
              <a:defRPr sz="4860"/>
            </a:lvl3pPr>
            <a:lvl4pPr marL="3703320" indent="0" algn="ctr">
              <a:buNone/>
              <a:defRPr sz="4320"/>
            </a:lvl4pPr>
            <a:lvl5pPr marL="4937760" indent="0" algn="ctr">
              <a:buNone/>
              <a:defRPr sz="4320"/>
            </a:lvl5pPr>
            <a:lvl6pPr marL="6172200" indent="0" algn="ctr">
              <a:buNone/>
              <a:defRPr sz="4320"/>
            </a:lvl6pPr>
            <a:lvl7pPr marL="7406640" indent="0" algn="ctr">
              <a:buNone/>
              <a:defRPr sz="4320"/>
            </a:lvl7pPr>
            <a:lvl8pPr marL="8641080" indent="0" algn="ctr">
              <a:buNone/>
              <a:defRPr sz="4320"/>
            </a:lvl8pPr>
            <a:lvl9pPr marL="9875520" indent="0" algn="ctr">
              <a:buNone/>
              <a:defRPr sz="432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09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5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29" y="1022350"/>
            <a:ext cx="7098031" cy="16273146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1022350"/>
            <a:ext cx="20882610" cy="1627314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57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92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8" y="4787268"/>
            <a:ext cx="28392120" cy="7987664"/>
          </a:xfrm>
        </p:spPr>
        <p:txBody>
          <a:bodyPr anchor="b"/>
          <a:lstStyle>
            <a:lvl1pPr>
              <a:defRPr sz="16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8" y="12850498"/>
            <a:ext cx="28392120" cy="4200524"/>
          </a:xfrm>
        </p:spPr>
        <p:txBody>
          <a:bodyPr/>
          <a:lstStyle>
            <a:lvl1pPr marL="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1pPr>
            <a:lvl2pPr marL="123444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2pPr>
            <a:lvl3pPr marL="2468880" indent="0">
              <a:buNone/>
              <a:defRPr sz="4860">
                <a:solidFill>
                  <a:schemeClr val="tx1">
                    <a:tint val="75000"/>
                  </a:schemeClr>
                </a:solidFill>
              </a:defRPr>
            </a:lvl3pPr>
            <a:lvl4pPr marL="370332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4pPr>
            <a:lvl5pPr marL="49377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5pPr>
            <a:lvl6pPr marL="617220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6pPr>
            <a:lvl7pPr marL="740664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7pPr>
            <a:lvl8pPr marL="864108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8pPr>
            <a:lvl9pPr marL="987552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3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5111750"/>
            <a:ext cx="13990318" cy="1218374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2" y="5111750"/>
            <a:ext cx="13990318" cy="1218374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48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30" y="1022352"/>
            <a:ext cx="28392120" cy="371157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27" y="4707256"/>
            <a:ext cx="13926027" cy="2306954"/>
          </a:xfrm>
        </p:spPr>
        <p:txBody>
          <a:bodyPr anchor="b"/>
          <a:lstStyle>
            <a:lvl1pPr marL="0" indent="0">
              <a:buNone/>
              <a:defRPr sz="648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860" b="1"/>
            </a:lvl3pPr>
            <a:lvl4pPr marL="3703320" indent="0">
              <a:buNone/>
              <a:defRPr sz="4320" b="1"/>
            </a:lvl4pPr>
            <a:lvl5pPr marL="4937760" indent="0">
              <a:buNone/>
              <a:defRPr sz="4320" b="1"/>
            </a:lvl5pPr>
            <a:lvl6pPr marL="6172200" indent="0">
              <a:buNone/>
              <a:defRPr sz="4320" b="1"/>
            </a:lvl6pPr>
            <a:lvl7pPr marL="7406640" indent="0">
              <a:buNone/>
              <a:defRPr sz="4320" b="1"/>
            </a:lvl7pPr>
            <a:lvl8pPr marL="8641080" indent="0">
              <a:buNone/>
              <a:defRPr sz="4320" b="1"/>
            </a:lvl8pPr>
            <a:lvl9pPr marL="9875520" indent="0">
              <a:buNone/>
              <a:defRPr sz="432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27" y="7014210"/>
            <a:ext cx="13926027" cy="1031684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4707256"/>
            <a:ext cx="13994605" cy="2306954"/>
          </a:xfrm>
        </p:spPr>
        <p:txBody>
          <a:bodyPr anchor="b"/>
          <a:lstStyle>
            <a:lvl1pPr marL="0" indent="0">
              <a:buNone/>
              <a:defRPr sz="648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860" b="1"/>
            </a:lvl3pPr>
            <a:lvl4pPr marL="3703320" indent="0">
              <a:buNone/>
              <a:defRPr sz="4320" b="1"/>
            </a:lvl4pPr>
            <a:lvl5pPr marL="4937760" indent="0">
              <a:buNone/>
              <a:defRPr sz="4320" b="1"/>
            </a:lvl5pPr>
            <a:lvl6pPr marL="6172200" indent="0">
              <a:buNone/>
              <a:defRPr sz="4320" b="1"/>
            </a:lvl6pPr>
            <a:lvl7pPr marL="7406640" indent="0">
              <a:buNone/>
              <a:defRPr sz="4320" b="1"/>
            </a:lvl7pPr>
            <a:lvl8pPr marL="8641080" indent="0">
              <a:buNone/>
              <a:defRPr sz="4320" b="1"/>
            </a:lvl8pPr>
            <a:lvl9pPr marL="9875520" indent="0">
              <a:buNone/>
              <a:defRPr sz="432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7014210"/>
            <a:ext cx="13994605" cy="1031684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12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20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52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30" y="1280160"/>
            <a:ext cx="10617040" cy="4480560"/>
          </a:xfrm>
        </p:spPr>
        <p:txBody>
          <a:bodyPr anchor="b"/>
          <a:lstStyle>
            <a:lvl1pPr>
              <a:defRPr sz="864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2764791"/>
            <a:ext cx="16664942" cy="13646150"/>
          </a:xfrm>
        </p:spPr>
        <p:txBody>
          <a:bodyPr/>
          <a:lstStyle>
            <a:lvl1pPr>
              <a:defRPr sz="8640"/>
            </a:lvl1pPr>
            <a:lvl2pPr>
              <a:defRPr sz="7560"/>
            </a:lvl2pPr>
            <a:lvl3pPr>
              <a:defRPr sz="648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30" y="5760720"/>
            <a:ext cx="10617040" cy="10672446"/>
          </a:xfrm>
        </p:spPr>
        <p:txBody>
          <a:bodyPr/>
          <a:lstStyle>
            <a:lvl1pPr marL="0" indent="0">
              <a:buNone/>
              <a:defRPr sz="4320"/>
            </a:lvl1pPr>
            <a:lvl2pPr marL="1234440" indent="0">
              <a:buNone/>
              <a:defRPr sz="3780"/>
            </a:lvl2pPr>
            <a:lvl3pPr marL="2468880" indent="0">
              <a:buNone/>
              <a:defRPr sz="3240"/>
            </a:lvl3pPr>
            <a:lvl4pPr marL="3703320" indent="0">
              <a:buNone/>
              <a:defRPr sz="2700"/>
            </a:lvl4pPr>
            <a:lvl5pPr marL="4937760" indent="0">
              <a:buNone/>
              <a:defRPr sz="2700"/>
            </a:lvl5pPr>
            <a:lvl6pPr marL="6172200" indent="0">
              <a:buNone/>
              <a:defRPr sz="2700"/>
            </a:lvl6pPr>
            <a:lvl7pPr marL="7406640" indent="0">
              <a:buNone/>
              <a:defRPr sz="2700"/>
            </a:lvl7pPr>
            <a:lvl8pPr marL="8641080" indent="0">
              <a:buNone/>
              <a:defRPr sz="2700"/>
            </a:lvl8pPr>
            <a:lvl9pPr marL="9875520" indent="0">
              <a:buNone/>
              <a:defRPr sz="27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63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30" y="1280160"/>
            <a:ext cx="10617040" cy="4480560"/>
          </a:xfrm>
        </p:spPr>
        <p:txBody>
          <a:bodyPr anchor="b"/>
          <a:lstStyle>
            <a:lvl1pPr>
              <a:defRPr sz="864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2764791"/>
            <a:ext cx="16664942" cy="13646150"/>
          </a:xfrm>
        </p:spPr>
        <p:txBody>
          <a:bodyPr anchor="t"/>
          <a:lstStyle>
            <a:lvl1pPr marL="0" indent="0">
              <a:buNone/>
              <a:defRPr sz="8640"/>
            </a:lvl1pPr>
            <a:lvl2pPr marL="1234440" indent="0">
              <a:buNone/>
              <a:defRPr sz="7560"/>
            </a:lvl2pPr>
            <a:lvl3pPr marL="2468880" indent="0">
              <a:buNone/>
              <a:defRPr sz="6480"/>
            </a:lvl3pPr>
            <a:lvl4pPr marL="3703320" indent="0">
              <a:buNone/>
              <a:defRPr sz="5400"/>
            </a:lvl4pPr>
            <a:lvl5pPr marL="4937760" indent="0">
              <a:buNone/>
              <a:defRPr sz="5400"/>
            </a:lvl5pPr>
            <a:lvl6pPr marL="6172200" indent="0">
              <a:buNone/>
              <a:defRPr sz="5400"/>
            </a:lvl6pPr>
            <a:lvl7pPr marL="7406640" indent="0">
              <a:buNone/>
              <a:defRPr sz="5400"/>
            </a:lvl7pPr>
            <a:lvl8pPr marL="8641080" indent="0">
              <a:buNone/>
              <a:defRPr sz="5400"/>
            </a:lvl8pPr>
            <a:lvl9pPr marL="9875520" indent="0">
              <a:buNone/>
              <a:defRPr sz="54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30" y="5760720"/>
            <a:ext cx="10617040" cy="10672446"/>
          </a:xfrm>
        </p:spPr>
        <p:txBody>
          <a:bodyPr/>
          <a:lstStyle>
            <a:lvl1pPr marL="0" indent="0">
              <a:buNone/>
              <a:defRPr sz="4320"/>
            </a:lvl1pPr>
            <a:lvl2pPr marL="1234440" indent="0">
              <a:buNone/>
              <a:defRPr sz="3780"/>
            </a:lvl2pPr>
            <a:lvl3pPr marL="2468880" indent="0">
              <a:buNone/>
              <a:defRPr sz="3240"/>
            </a:lvl3pPr>
            <a:lvl4pPr marL="3703320" indent="0">
              <a:buNone/>
              <a:defRPr sz="2700"/>
            </a:lvl4pPr>
            <a:lvl5pPr marL="4937760" indent="0">
              <a:buNone/>
              <a:defRPr sz="2700"/>
            </a:lvl5pPr>
            <a:lvl6pPr marL="6172200" indent="0">
              <a:buNone/>
              <a:defRPr sz="2700"/>
            </a:lvl6pPr>
            <a:lvl7pPr marL="7406640" indent="0">
              <a:buNone/>
              <a:defRPr sz="2700"/>
            </a:lvl7pPr>
            <a:lvl8pPr marL="8641080" indent="0">
              <a:buNone/>
              <a:defRPr sz="2700"/>
            </a:lvl8pPr>
            <a:lvl9pPr marL="9875520" indent="0">
              <a:buNone/>
              <a:defRPr sz="27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11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3" y="1022352"/>
            <a:ext cx="28392120" cy="3711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3" y="5111750"/>
            <a:ext cx="28392120" cy="12183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2" y="17797781"/>
            <a:ext cx="7406638" cy="1022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3" y="17797781"/>
            <a:ext cx="11109960" cy="1022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5" y="17797781"/>
            <a:ext cx="7406638" cy="1022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4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2468880" rtl="0" eaLnBrk="1" latinLnBrk="0" hangingPunct="1">
        <a:lnSpc>
          <a:spcPct val="90000"/>
        </a:lnSpc>
        <a:spcBef>
          <a:spcPct val="0"/>
        </a:spcBef>
        <a:buNone/>
        <a:defRPr sz="118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7220" indent="-617220" algn="l" defTabSz="2468880" rtl="0" eaLnBrk="1" latinLnBrk="0" hangingPunct="1">
        <a:lnSpc>
          <a:spcPct val="90000"/>
        </a:lnSpc>
        <a:spcBef>
          <a:spcPts val="27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85166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08610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54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4pPr>
      <a:lvl5pPr marL="555498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5pPr>
      <a:lvl6pPr marL="678942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6pPr>
      <a:lvl7pPr marL="802386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7pPr>
      <a:lvl8pPr marL="925830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8pPr>
      <a:lvl9pPr marL="1049274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1pPr>
      <a:lvl2pPr marL="123444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2pPr>
      <a:lvl3pPr marL="246888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3pPr>
      <a:lvl4pPr marL="370332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5pPr>
      <a:lvl6pPr marL="617220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6pPr>
      <a:lvl7pPr marL="740664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7pPr>
      <a:lvl8pPr marL="864108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8pPr>
      <a:lvl9pPr marL="987552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icture 129">
            <a:extLst>
              <a:ext uri="{FF2B5EF4-FFF2-40B4-BE49-F238E27FC236}">
                <a16:creationId xmlns:a16="http://schemas.microsoft.com/office/drawing/2014/main" id="{AFB089AD-ED03-802F-F159-C326D6FDF3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405"/>
          <a:stretch/>
        </p:blipFill>
        <p:spPr>
          <a:xfrm>
            <a:off x="18335069" y="9067264"/>
            <a:ext cx="6237412" cy="5094340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16A398BF-05F9-CBED-6AA1-CE86C862EB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405"/>
          <a:stretch/>
        </p:blipFill>
        <p:spPr>
          <a:xfrm>
            <a:off x="18386774" y="3578017"/>
            <a:ext cx="6237412" cy="5094340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F2384701-1B1E-459F-8D8C-E4A2438AF741}"/>
              </a:ext>
            </a:extLst>
          </p:cNvPr>
          <p:cNvSpPr/>
          <p:nvPr/>
        </p:nvSpPr>
        <p:spPr>
          <a:xfrm>
            <a:off x="-326571" y="17202157"/>
            <a:ext cx="33473572" cy="2384325"/>
          </a:xfrm>
          <a:prstGeom prst="rect">
            <a:avLst/>
          </a:prstGeom>
          <a:solidFill>
            <a:srgbClr val="00446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067" tIns="22035" rIns="44067" bIns="22035" rtlCol="0" anchor="ctr"/>
          <a:lstStyle/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F75F3A1-C2CE-923C-0424-7688470FF0AD}"/>
              </a:ext>
            </a:extLst>
          </p:cNvPr>
          <p:cNvSpPr/>
          <p:nvPr/>
        </p:nvSpPr>
        <p:spPr>
          <a:xfrm>
            <a:off x="-326571" y="-50240"/>
            <a:ext cx="33473571" cy="2858778"/>
          </a:xfrm>
          <a:prstGeom prst="rect">
            <a:avLst/>
          </a:prstGeom>
          <a:solidFill>
            <a:srgbClr val="F0542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067" tIns="22035" rIns="44067" bIns="22035" rtlCol="0" anchor="ctr"/>
          <a:lstStyle/>
          <a:p>
            <a:pPr algn="ctr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Text Box 122">
            <a:extLst>
              <a:ext uri="{FF2B5EF4-FFF2-40B4-BE49-F238E27FC236}">
                <a16:creationId xmlns:a16="http://schemas.microsoft.com/office/drawing/2014/main" id="{A5D340C0-B263-EA51-A53A-4A709AAA5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-40372"/>
            <a:ext cx="22860000" cy="210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8135" tIns="220338" rIns="88135" bIns="220338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5400" b="1" dirty="0">
                <a:solidFill>
                  <a:schemeClr val="bg1"/>
                </a:solidFill>
                <a:latin typeface="+mn-lt"/>
              </a:rPr>
              <a:t>Characterisation of treatment and outcomes for adenoid cystic carcinoma as a distinct clinical sub-type of triple negative breast cancer </a:t>
            </a:r>
            <a:endParaRPr lang="en-US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 Box 123">
            <a:extLst>
              <a:ext uri="{FF2B5EF4-FFF2-40B4-BE49-F238E27FC236}">
                <a16:creationId xmlns:a16="http://schemas.microsoft.com/office/drawing/2014/main" id="{D45E6701-AA0A-71A0-602F-635DE0B0C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32335"/>
            <a:ext cx="307848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135" tIns="88135" rIns="88135" bIns="88135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>
                <a:solidFill>
                  <a:schemeClr val="bg1"/>
                </a:solidFill>
                <a:latin typeface="+mn-lt"/>
              </a:rPr>
              <a:t>Fiona Britton</a:t>
            </a:r>
            <a:r>
              <a:rPr lang="en-US" sz="3200" baseline="30000" dirty="0">
                <a:solidFill>
                  <a:schemeClr val="bg1"/>
                </a:solidFill>
                <a:latin typeface="+mn-lt"/>
              </a:rPr>
              <a:t>1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, Steven Churchill</a:t>
            </a:r>
            <a:r>
              <a:rPr lang="en-US" sz="3200" baseline="30000" dirty="0">
                <a:solidFill>
                  <a:schemeClr val="bg1"/>
                </a:solidFill>
                <a:latin typeface="+mn-lt"/>
              </a:rPr>
              <a:t>1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, Paul Bishop</a:t>
            </a:r>
            <a:r>
              <a:rPr lang="en-US" sz="3200" baseline="30000" dirty="0">
                <a:solidFill>
                  <a:schemeClr val="bg1"/>
                </a:solidFill>
                <a:latin typeface="+mn-lt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, Guy Betts</a:t>
            </a:r>
            <a:r>
              <a:rPr lang="en-US" sz="3200" baseline="30000" dirty="0">
                <a:solidFill>
                  <a:schemeClr val="bg1"/>
                </a:solidFill>
                <a:latin typeface="+mn-lt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, Joseph Haigh</a:t>
            </a:r>
            <a:r>
              <a:rPr lang="en-US" sz="3200" baseline="30000" dirty="0">
                <a:solidFill>
                  <a:schemeClr val="bg1"/>
                </a:solidFill>
                <a:latin typeface="+mn-lt"/>
              </a:rPr>
              <a:t>1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, Emily Heathcote</a:t>
            </a:r>
            <a:r>
              <a:rPr lang="en-US" sz="3200" baseline="30000" dirty="0">
                <a:solidFill>
                  <a:schemeClr val="bg1"/>
                </a:solidFill>
                <a:latin typeface="+mn-lt"/>
              </a:rPr>
              <a:t>1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, Anne Armstrong</a:t>
            </a:r>
            <a:r>
              <a:rPr lang="en-US" sz="3200" baseline="30000" dirty="0">
                <a:solidFill>
                  <a:schemeClr val="bg1"/>
                </a:solidFill>
                <a:latin typeface="+mn-lt"/>
              </a:rPr>
              <a:t>1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, Robert Metcalf</a:t>
            </a:r>
            <a:r>
              <a:rPr lang="en-US" sz="3200" baseline="30000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D639122-2774-EE6D-47EC-222C8ACFFB2F}"/>
              </a:ext>
            </a:extLst>
          </p:cNvPr>
          <p:cNvGrpSpPr/>
          <p:nvPr/>
        </p:nvGrpSpPr>
        <p:grpSpPr>
          <a:xfrm>
            <a:off x="479408" y="17543739"/>
            <a:ext cx="3787892" cy="1518866"/>
            <a:chOff x="1280160" y="14475313"/>
            <a:chExt cx="3787892" cy="151886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E68F990-70B6-FE65-2C58-C0DD480030EE}"/>
                </a:ext>
              </a:extLst>
            </p:cNvPr>
            <p:cNvSpPr txBox="1"/>
            <p:nvPr/>
          </p:nvSpPr>
          <p:spPr>
            <a:xfrm>
              <a:off x="1280160" y="14995838"/>
              <a:ext cx="3787892" cy="998341"/>
            </a:xfrm>
            <a:prstGeom prst="rect">
              <a:avLst/>
            </a:prstGeom>
            <a:noFill/>
          </p:spPr>
          <p:txBody>
            <a:bodyPr wrap="none" lIns="44067" tIns="22035" rIns="44067" bIns="235131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Dr Fiona Britton, Medical Oncology Registrar</a:t>
              </a:r>
            </a:p>
            <a:p>
              <a:r>
                <a:rPr lang="en-US" sz="1600" dirty="0">
                  <a:solidFill>
                    <a:schemeClr val="bg1"/>
                  </a:solidFill>
                </a:rPr>
                <a:t>The Christie NHS Foundation Trust</a:t>
              </a:r>
            </a:p>
            <a:p>
              <a:r>
                <a:rPr lang="en-US" sz="1600" dirty="0">
                  <a:solidFill>
                    <a:schemeClr val="bg1"/>
                  </a:solidFill>
                </a:rPr>
                <a:t>Email: Fiona.britton1@nhs.net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4CA78A3-F5C9-C641-5B43-0E4336ED6ABE}"/>
                </a:ext>
              </a:extLst>
            </p:cNvPr>
            <p:cNvSpPr txBox="1"/>
            <p:nvPr/>
          </p:nvSpPr>
          <p:spPr>
            <a:xfrm>
              <a:off x="1280160" y="14475313"/>
              <a:ext cx="1236296" cy="475388"/>
            </a:xfrm>
            <a:prstGeom prst="rect">
              <a:avLst/>
            </a:prstGeom>
            <a:noFill/>
          </p:spPr>
          <p:txBody>
            <a:bodyPr wrap="none" lIns="44067" tIns="22035" rIns="44067" bIns="22035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Contact</a:t>
              </a:r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B236E2C5-C8D8-EB96-4EA9-5C7D5EFFC528}"/>
              </a:ext>
            </a:extLst>
          </p:cNvPr>
          <p:cNvGrpSpPr/>
          <p:nvPr/>
        </p:nvGrpSpPr>
        <p:grpSpPr>
          <a:xfrm>
            <a:off x="25407248" y="17433662"/>
            <a:ext cx="6792686" cy="1735936"/>
            <a:chOff x="16459200" y="17433662"/>
            <a:chExt cx="6792686" cy="173593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78450A1-2115-7F04-5650-42490812DE53}"/>
                </a:ext>
              </a:extLst>
            </p:cNvPr>
            <p:cNvSpPr txBox="1"/>
            <p:nvPr/>
          </p:nvSpPr>
          <p:spPr>
            <a:xfrm>
              <a:off x="16459200" y="18019375"/>
              <a:ext cx="6792686" cy="1150223"/>
            </a:xfrm>
            <a:prstGeom prst="rect">
              <a:avLst/>
            </a:prstGeom>
            <a:noFill/>
          </p:spPr>
          <p:txBody>
            <a:bodyPr wrap="square" lIns="44067" tIns="0" rIns="235131" bIns="0" numCol="1" spcCol="293784" rtlCol="0">
              <a:noAutofit/>
            </a:bodyPr>
            <a:lstStyle/>
            <a:p>
              <a:pPr marL="220327" indent="-220327">
                <a:buFont typeface="+mj-lt"/>
                <a:buAutoNum type="arabicPeriod"/>
              </a:pPr>
              <a:r>
                <a:rPr lang="en-US" sz="1200" dirty="0" err="1">
                  <a:solidFill>
                    <a:schemeClr val="bg1"/>
                  </a:solidFill>
                </a:rPr>
                <a:t>Glazebrook</a:t>
              </a:r>
              <a:r>
                <a:rPr lang="en-US" sz="1200" dirty="0">
                  <a:solidFill>
                    <a:schemeClr val="bg1"/>
                  </a:solidFill>
                </a:rPr>
                <a:t> </a:t>
              </a:r>
              <a:r>
                <a:rPr lang="en-US" sz="1200" i="1" dirty="0">
                  <a:solidFill>
                    <a:schemeClr val="bg1"/>
                  </a:solidFill>
                </a:rPr>
                <a:t>et al</a:t>
              </a:r>
              <a:r>
                <a:rPr lang="en-US" sz="1200" dirty="0">
                  <a:solidFill>
                    <a:schemeClr val="bg1"/>
                  </a:solidFill>
                </a:rPr>
                <a:t>. AJR 2010 </a:t>
              </a:r>
              <a:r>
                <a:rPr lang="en-GB" sz="1200" dirty="0">
                  <a:solidFill>
                    <a:schemeClr val="bg1"/>
                  </a:solidFill>
                </a:rPr>
                <a:t>May;194(5):1391-6. Adenoid cystic carcinoma of the breast</a:t>
              </a:r>
              <a:endParaRPr lang="en-US" sz="1200" dirty="0">
                <a:solidFill>
                  <a:schemeClr val="bg1"/>
                </a:solidFill>
              </a:endParaRPr>
            </a:p>
            <a:p>
              <a:pPr marL="220327" indent="-220327">
                <a:buFont typeface="+mj-lt"/>
                <a:buAutoNum type="arabicPeriod"/>
              </a:pPr>
              <a:r>
                <a:rPr lang="sv-SE" sz="1200" dirty="0">
                  <a:solidFill>
                    <a:schemeClr val="bg1"/>
                  </a:solidFill>
                </a:rPr>
                <a:t>Ellington CL </a:t>
              </a:r>
              <a:r>
                <a:rPr lang="sv-SE" sz="1200" i="1" dirty="0">
                  <a:solidFill>
                    <a:schemeClr val="bg1"/>
                  </a:solidFill>
                </a:rPr>
                <a:t>et al</a:t>
              </a:r>
              <a:r>
                <a:rPr lang="sv-SE" sz="1200" dirty="0">
                  <a:solidFill>
                    <a:schemeClr val="bg1"/>
                  </a:solidFill>
                </a:rPr>
                <a:t>. Cancer 2012;118(18):4444–51. </a:t>
              </a:r>
              <a:r>
                <a:rPr lang="en-GB" sz="1200" dirty="0">
                  <a:solidFill>
                    <a:schemeClr val="bg1"/>
                  </a:solidFill>
                </a:rPr>
                <a:t>Adenoid cystic carcinoma of the head and neck: Incidence and survival trends based on 1973–2007 Surveillance, Epidemiology, and End Results data.</a:t>
              </a:r>
              <a:endParaRPr lang="sv-SE" sz="1200" dirty="0">
                <a:solidFill>
                  <a:schemeClr val="bg1"/>
                </a:solidFill>
              </a:endParaRPr>
            </a:p>
            <a:p>
              <a:pPr marL="220327" indent="-220327">
                <a:buFont typeface="+mj-lt"/>
                <a:buAutoNum type="arabicPeriod"/>
              </a:pPr>
              <a:r>
                <a:rPr lang="sv-SE" sz="1200" dirty="0">
                  <a:solidFill>
                    <a:schemeClr val="bg1"/>
                  </a:solidFill>
                </a:rPr>
                <a:t>Laurie, S.A </a:t>
              </a:r>
              <a:r>
                <a:rPr lang="sv-SE" sz="1200" i="1" dirty="0">
                  <a:solidFill>
                    <a:schemeClr val="bg1"/>
                  </a:solidFill>
                </a:rPr>
                <a:t> et al. </a:t>
              </a:r>
              <a:r>
                <a:rPr lang="en-GB" sz="1200" dirty="0">
                  <a:solidFill>
                    <a:schemeClr val="bg1"/>
                  </a:solidFill>
                </a:rPr>
                <a:t>Lancet Oncol. 2011, 12, 815–824. Systemic therapy in the management of metastatic or locally recurrent adenoid cystic carcinoma of the salivary glands: A systematic review. </a:t>
              </a:r>
              <a:endParaRPr lang="sv-SE" sz="1200" dirty="0">
                <a:solidFill>
                  <a:schemeClr val="bg1"/>
                </a:solidFill>
              </a:endParaRPr>
            </a:p>
            <a:p>
              <a:endParaRPr lang="en-US" sz="1050" dirty="0">
                <a:solidFill>
                  <a:schemeClr val="bg1"/>
                </a:solidFill>
              </a:endParaRPr>
            </a:p>
            <a:p>
              <a:pPr marL="220327" indent="-220327">
                <a:buFont typeface="+mj-lt"/>
                <a:buAutoNum type="arabicPeriod"/>
              </a:pPr>
              <a:endParaRPr 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71D4C01-E157-A55D-A168-2DC09C6F5B1F}"/>
                </a:ext>
              </a:extLst>
            </p:cNvPr>
            <p:cNvSpPr txBox="1"/>
            <p:nvPr/>
          </p:nvSpPr>
          <p:spPr>
            <a:xfrm>
              <a:off x="16459200" y="17433662"/>
              <a:ext cx="1492071" cy="413832"/>
            </a:xfrm>
            <a:prstGeom prst="rect">
              <a:avLst/>
            </a:prstGeom>
            <a:noFill/>
          </p:spPr>
          <p:txBody>
            <a:bodyPr wrap="none" lIns="44067" tIns="22035" rIns="44067" bIns="22035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References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2C3B0E36-39C9-7DB6-27A8-0A15645B6063}"/>
              </a:ext>
            </a:extLst>
          </p:cNvPr>
          <p:cNvSpPr/>
          <p:nvPr/>
        </p:nvSpPr>
        <p:spPr>
          <a:xfrm>
            <a:off x="216376" y="2932368"/>
            <a:ext cx="8083273" cy="519836"/>
          </a:xfrm>
          <a:prstGeom prst="rect">
            <a:avLst/>
          </a:prstGeom>
          <a:solidFill>
            <a:srgbClr val="00446C"/>
          </a:solidFill>
          <a:ln w="12700">
            <a:solidFill>
              <a:srgbClr val="004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067" tIns="22035" rIns="44067" bIns="22035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Background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0D13A7-415F-EB06-52D4-952BD287DA2F}"/>
              </a:ext>
            </a:extLst>
          </p:cNvPr>
          <p:cNvSpPr/>
          <p:nvPr/>
        </p:nvSpPr>
        <p:spPr>
          <a:xfrm>
            <a:off x="269457" y="9465934"/>
            <a:ext cx="3567600" cy="518400"/>
          </a:xfrm>
          <a:prstGeom prst="rect">
            <a:avLst/>
          </a:prstGeom>
          <a:solidFill>
            <a:srgbClr val="00446C"/>
          </a:solidFill>
          <a:ln w="12700">
            <a:solidFill>
              <a:srgbClr val="004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067" tIns="22035" rIns="44067" bIns="22035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Methods </a:t>
            </a:r>
          </a:p>
        </p:txBody>
      </p:sp>
      <p:sp>
        <p:nvSpPr>
          <p:cNvPr id="13" name="Text Box 191">
            <a:extLst>
              <a:ext uri="{FF2B5EF4-FFF2-40B4-BE49-F238E27FC236}">
                <a16:creationId xmlns:a16="http://schemas.microsoft.com/office/drawing/2014/main" id="{8E231355-4BB5-9A5D-1279-84A9706AA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1183" y="3455723"/>
            <a:ext cx="8067860" cy="8056052"/>
          </a:xfrm>
          <a:prstGeom prst="rect">
            <a:avLst/>
          </a:prstGeom>
          <a:solidFill>
            <a:schemeClr val="bg1"/>
          </a:solidFill>
          <a:ln w="12700">
            <a:solidFill>
              <a:srgbClr val="00446C"/>
            </a:solidFill>
          </a:ln>
          <a:effectLst/>
        </p:spPr>
        <p:txBody>
          <a:bodyPr wrap="square" lIns="102870" tIns="102870" rIns="102870" bIns="10287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ACCB patients received treatment for early breast cancer which was consistent with management for invasive ductal/lobular carcinoma, combining surgery with anthracycline and </a:t>
            </a:r>
            <a:r>
              <a:rPr lang="en-US" sz="2400" dirty="0" err="1">
                <a:latin typeface="+mn-lt"/>
              </a:rPr>
              <a:t>taxane</a:t>
            </a:r>
            <a:r>
              <a:rPr lang="en-US" sz="2400" dirty="0">
                <a:latin typeface="+mn-lt"/>
              </a:rPr>
              <a:t>-based adjuvant chemotherapy and accompanied by adjuvant radiotherapy.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sz="1000" dirty="0">
              <a:latin typeface="+mn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Median time to recurrence was 74 months, with the earliest recurrence at 27 months.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sz="1000" dirty="0">
              <a:latin typeface="+mn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Treatment of metastatic disease with systemic anti-cancer therapies (SACT) lead to either stable disease or progression on 1</a:t>
            </a:r>
            <a:r>
              <a:rPr lang="en-US" sz="2400" baseline="30000" dirty="0">
                <a:latin typeface="+mn-lt"/>
              </a:rPr>
              <a:t>st</a:t>
            </a:r>
            <a:r>
              <a:rPr lang="en-US" sz="2400" dirty="0">
                <a:latin typeface="+mn-lt"/>
              </a:rPr>
              <a:t> on-treatment imaging.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sz="1000" dirty="0">
              <a:latin typeface="+mn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In ACCB patients treated with SACT, median OS from recurrence was 10months which was equivalent to patients who had resection of oligometastatic disease, or best supportive care.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sz="1000" dirty="0">
              <a:latin typeface="+mn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Whilst OS is equivalent in the ACCB group when compared to the whole ACC cohort, survival from recurrence is significantly shorter.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sz="700" dirty="0">
              <a:latin typeface="+mn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sz="1000" dirty="0">
              <a:latin typeface="+mn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It remains unclear whether SACT in the metastatic setting provides any survival benefit for ACCB patients.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447CFB-F934-FDDB-9F00-12579548904F}"/>
              </a:ext>
            </a:extLst>
          </p:cNvPr>
          <p:cNvSpPr/>
          <p:nvPr/>
        </p:nvSpPr>
        <p:spPr>
          <a:xfrm>
            <a:off x="24631182" y="2925827"/>
            <a:ext cx="8070841" cy="518400"/>
          </a:xfrm>
          <a:prstGeom prst="rect">
            <a:avLst/>
          </a:prstGeom>
          <a:solidFill>
            <a:srgbClr val="00446C"/>
          </a:solidFill>
          <a:ln w="12700">
            <a:solidFill>
              <a:srgbClr val="004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067" tIns="22035" rIns="44067" bIns="22035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Discussion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8CE02713-0F84-4353-DE08-2EB77B55A476}"/>
              </a:ext>
            </a:extLst>
          </p:cNvPr>
          <p:cNvGrpSpPr/>
          <p:nvPr/>
        </p:nvGrpSpPr>
        <p:grpSpPr>
          <a:xfrm>
            <a:off x="24624186" y="12177290"/>
            <a:ext cx="8067860" cy="2687002"/>
            <a:chOff x="24624186" y="11524661"/>
            <a:chExt cx="8067860" cy="2687002"/>
          </a:xfrm>
        </p:grpSpPr>
        <p:sp>
          <p:nvSpPr>
            <p:cNvPr id="15" name="Text Box 193">
              <a:extLst>
                <a:ext uri="{FF2B5EF4-FFF2-40B4-BE49-F238E27FC236}">
                  <a16:creationId xmlns:a16="http://schemas.microsoft.com/office/drawing/2014/main" id="{A4ABC440-4F90-9058-2307-5A9D1034A5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24186" y="12280365"/>
              <a:ext cx="8067860" cy="1931298"/>
            </a:xfrm>
            <a:prstGeom prst="rect">
              <a:avLst/>
            </a:prstGeom>
            <a:solidFill>
              <a:srgbClr val="F3D1CD"/>
            </a:solidFill>
            <a:ln w="12700">
              <a:solidFill>
                <a:srgbClr val="00446C"/>
              </a:solidFill>
            </a:ln>
            <a:effectLst/>
          </p:spPr>
          <p:txBody>
            <a:bodyPr wrap="square" lIns="102870" tIns="102870" rIns="102870" bIns="102870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514350" indent="-514350" eaLnBrk="1" hangingPunct="1">
                <a:buFont typeface="+mj-lt"/>
                <a:buAutoNum type="arabicPeriod"/>
              </a:pPr>
              <a:r>
                <a:rPr lang="en-GB" sz="2800" dirty="0">
                  <a:latin typeface="Calibri" pitchFamily="34" charset="0"/>
                </a:rPr>
                <a:t>ACCB is a rare breast cancer subtype and follows a different clinical course to IDC/ILC</a:t>
              </a:r>
            </a:p>
            <a:p>
              <a:pPr marL="514350" indent="-514350" eaLnBrk="1" hangingPunct="1">
                <a:buFont typeface="+mj-lt"/>
                <a:buAutoNum type="arabicPeriod"/>
              </a:pPr>
              <a:r>
                <a:rPr lang="en-GB" sz="2800" dirty="0">
                  <a:latin typeface="Calibri" pitchFamily="34" charset="0"/>
                </a:rPr>
                <a:t>Better treatments are needed to treat ACCB patients</a:t>
              </a:r>
              <a:endParaRPr lang="en-US" sz="2800" dirty="0">
                <a:latin typeface="Calibri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230326F-034E-23A2-3605-E8465978DC6B}"/>
                </a:ext>
              </a:extLst>
            </p:cNvPr>
            <p:cNvSpPr/>
            <p:nvPr/>
          </p:nvSpPr>
          <p:spPr>
            <a:xfrm>
              <a:off x="24631182" y="11524661"/>
              <a:ext cx="8060864" cy="766017"/>
            </a:xfrm>
            <a:prstGeom prst="rect">
              <a:avLst/>
            </a:prstGeom>
            <a:solidFill>
              <a:srgbClr val="F05421"/>
            </a:solidFill>
            <a:ln w="12700">
              <a:solidFill>
                <a:srgbClr val="0044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4067" tIns="22035" rIns="44067" bIns="22035"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Take home messages</a:t>
              </a:r>
            </a:p>
          </p:txBody>
        </p:sp>
      </p:grpSp>
      <p:sp>
        <p:nvSpPr>
          <p:cNvPr id="17" name="Text Box 190">
            <a:extLst>
              <a:ext uri="{FF2B5EF4-FFF2-40B4-BE49-F238E27FC236}">
                <a16:creationId xmlns:a16="http://schemas.microsoft.com/office/drawing/2014/main" id="{92E7AF7F-2B0D-6024-C87F-989A9C514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376" y="3467524"/>
            <a:ext cx="8083272" cy="3485570"/>
          </a:xfrm>
          <a:prstGeom prst="rect">
            <a:avLst/>
          </a:prstGeom>
          <a:solidFill>
            <a:schemeClr val="bg1"/>
          </a:solidFill>
          <a:ln w="12700">
            <a:solidFill>
              <a:srgbClr val="00446C"/>
            </a:solidFill>
          </a:ln>
          <a:effectLst/>
        </p:spPr>
        <p:txBody>
          <a:bodyPr wrap="square" lIns="102870" tIns="102870" rIns="102870" bIns="10287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Adenoid cystic carcinoma (ACC) most commonly arises within the salivary glands but can also occur in other glandular tissue including the breast.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GB" sz="700" dirty="0">
              <a:latin typeface="+mn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ACC of the breast (ACCB) represents c.0.1% of breast cancer diagnoses</a:t>
            </a:r>
            <a:r>
              <a:rPr lang="en-GB" sz="2400" baseline="30000" dirty="0">
                <a:latin typeface="+mn-lt"/>
              </a:rPr>
              <a:t>1</a:t>
            </a:r>
            <a:r>
              <a:rPr lang="en-GB" sz="2400" dirty="0">
                <a:latin typeface="+mn-lt"/>
              </a:rPr>
              <a:t> and typically has triple negative receptor status.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GB" sz="700" dirty="0">
              <a:latin typeface="+mn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ACC is a slow growing disease with high rates of recurrence many years after diagnosis</a:t>
            </a:r>
            <a:r>
              <a:rPr lang="en-GB" sz="2400" baseline="30000" dirty="0">
                <a:latin typeface="+mn-lt"/>
              </a:rPr>
              <a:t>2</a:t>
            </a:r>
            <a:r>
              <a:rPr lang="en-GB" sz="2400" dirty="0">
                <a:latin typeface="+mn-lt"/>
              </a:rPr>
              <a:t>.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GB" sz="700" dirty="0">
              <a:latin typeface="+mn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GB" sz="2400" dirty="0">
                <a:latin typeface="+mn-lt"/>
              </a:rPr>
              <a:t>ACC has very low response rates to cytotoxic chemotherapy</a:t>
            </a:r>
            <a:r>
              <a:rPr lang="en-GB" sz="2400" baseline="30000" dirty="0">
                <a:latin typeface="+mn-lt"/>
              </a:rPr>
              <a:t>3</a:t>
            </a:r>
            <a:r>
              <a:rPr lang="en-GB" sz="2400" dirty="0">
                <a:latin typeface="+mn-lt"/>
              </a:rPr>
              <a:t>.</a:t>
            </a:r>
            <a:endParaRPr lang="en-US" sz="2400" dirty="0">
              <a:latin typeface="+mn-lt"/>
            </a:endParaRPr>
          </a:p>
        </p:txBody>
      </p:sp>
      <p:graphicFrame>
        <p:nvGraphicFramePr>
          <p:cNvPr id="19" name="Content Placeholder 114" descr="Sample table with 4 columns, 7 rows." title="Sample Table">
            <a:extLst>
              <a:ext uri="{FF2B5EF4-FFF2-40B4-BE49-F238E27FC236}">
                <a16:creationId xmlns:a16="http://schemas.microsoft.com/office/drawing/2014/main" id="{2CD86AA2-10FD-C37A-823B-D081314850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8662289"/>
              </p:ext>
            </p:extLst>
          </p:nvPr>
        </p:nvGraphicFramePr>
        <p:xfrm>
          <a:off x="8658882" y="4206727"/>
          <a:ext cx="9385857" cy="444242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56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0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1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80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36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Tumour</a:t>
                      </a:r>
                      <a:r>
                        <a:rPr lang="en-US" sz="2000" dirty="0"/>
                        <a:t> stage</a:t>
                      </a:r>
                    </a:p>
                  </a:txBody>
                  <a:tcPr marT="17146" marB="17146" anchor="ctr">
                    <a:solidFill>
                      <a:srgbClr val="F054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 of ACCB patients</a:t>
                      </a:r>
                    </a:p>
                  </a:txBody>
                  <a:tcPr marT="17146" marB="17146" anchor="ctr">
                    <a:solidFill>
                      <a:srgbClr val="F054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Surgery</a:t>
                      </a:r>
                    </a:p>
                  </a:txBody>
                  <a:tcPr marT="17146" marB="17146" anchor="ctr">
                    <a:solidFill>
                      <a:srgbClr val="F054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 of ACCB patients</a:t>
                      </a:r>
                    </a:p>
                  </a:txBody>
                  <a:tcPr marT="17146" marB="17146" anchor="ctr">
                    <a:solidFill>
                      <a:srgbClr val="F054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271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T1</a:t>
                      </a:r>
                    </a:p>
                  </a:txBody>
                  <a:tcPr marT="17146" marB="171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</a:t>
                      </a:r>
                    </a:p>
                  </a:txBody>
                  <a:tcPr marT="17146" marB="1714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Breast conserving </a:t>
                      </a:r>
                    </a:p>
                  </a:txBody>
                  <a:tcPr marT="17146" marB="171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</a:t>
                      </a:r>
                    </a:p>
                  </a:txBody>
                  <a:tcPr marT="17146" marB="1714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271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T2</a:t>
                      </a:r>
                    </a:p>
                  </a:txBody>
                  <a:tcPr marT="17146" marB="171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 marT="17146" marB="1714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Mastectomy</a:t>
                      </a:r>
                    </a:p>
                  </a:txBody>
                  <a:tcPr marT="17146" marB="171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 marT="17146" marB="1714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271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T3</a:t>
                      </a:r>
                    </a:p>
                  </a:txBody>
                  <a:tcPr marT="17146" marB="171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 marT="17146" marB="1714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Sentinel lymph node biopsy</a:t>
                      </a:r>
                    </a:p>
                  </a:txBody>
                  <a:tcPr marT="17146" marB="171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13</a:t>
                      </a:r>
                    </a:p>
                  </a:txBody>
                  <a:tcPr marT="17146" marB="1714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093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N0</a:t>
                      </a:r>
                    </a:p>
                  </a:txBody>
                  <a:tcPr marT="17146" marB="171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</a:t>
                      </a:r>
                    </a:p>
                  </a:txBody>
                  <a:tcPr marT="17146" marB="1714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Axillary lymph node clearance</a:t>
                      </a:r>
                    </a:p>
                  </a:txBody>
                  <a:tcPr marT="17146" marB="171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 marT="17146" marB="17146" anchor="ctr"/>
                </a:tc>
                <a:extLst>
                  <a:ext uri="{0D108BD9-81ED-4DB2-BD59-A6C34878D82A}">
                    <a16:rowId xmlns:a16="http://schemas.microsoft.com/office/drawing/2014/main" val="1590568540"/>
                  </a:ext>
                </a:extLst>
              </a:tr>
              <a:tr h="382271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N1</a:t>
                      </a:r>
                    </a:p>
                  </a:txBody>
                  <a:tcPr marT="17146" marB="171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 marT="17146" marB="171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Adjuvant chemotherapy</a:t>
                      </a:r>
                    </a:p>
                  </a:txBody>
                  <a:tcPr marT="17146" marB="17146" anchor="ctr">
                    <a:solidFill>
                      <a:srgbClr val="F054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17146" marB="17146" anchor="ctr">
                    <a:solidFill>
                      <a:srgbClr val="F054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9940491"/>
                  </a:ext>
                </a:extLst>
              </a:tr>
              <a:tr h="382271">
                <a:tc>
                  <a:txBody>
                    <a:bodyPr/>
                    <a:lstStyle/>
                    <a:p>
                      <a:pPr algn="r"/>
                      <a:r>
                        <a:rPr lang="en-US" sz="2000" dirty="0" err="1"/>
                        <a:t>Nx</a:t>
                      </a:r>
                      <a:endParaRPr lang="en-US" sz="2000" dirty="0"/>
                    </a:p>
                  </a:txBody>
                  <a:tcPr marT="17146" marB="171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 marT="17146" marB="1714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Yes</a:t>
                      </a:r>
                    </a:p>
                  </a:txBody>
                  <a:tcPr marT="17146" marB="171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 marT="17146" marB="17146" anchor="ctr"/>
                </a:tc>
                <a:extLst>
                  <a:ext uri="{0D108BD9-81ED-4DB2-BD59-A6C34878D82A}">
                    <a16:rowId xmlns:a16="http://schemas.microsoft.com/office/drawing/2014/main" val="1112812459"/>
                  </a:ext>
                </a:extLst>
              </a:tr>
              <a:tr h="38227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</a:rPr>
                        <a:t>Tumour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 grade</a:t>
                      </a:r>
                    </a:p>
                  </a:txBody>
                  <a:tcPr marT="17146" marB="17146" anchor="ctr">
                    <a:solidFill>
                      <a:srgbClr val="F054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T="17146" marB="17146" anchor="ctr">
                    <a:solidFill>
                      <a:srgbClr val="F0542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No</a:t>
                      </a:r>
                    </a:p>
                  </a:txBody>
                  <a:tcPr marT="17146" marB="171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 marT="17146" marB="1714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271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1</a:t>
                      </a:r>
                    </a:p>
                  </a:txBody>
                  <a:tcPr marT="17146" marB="171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 marT="17146" marB="171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highlight>
                            <a:srgbClr val="F05421"/>
                          </a:highlight>
                        </a:rPr>
                        <a:t>Adjuvant radiotherapy</a:t>
                      </a:r>
                    </a:p>
                  </a:txBody>
                  <a:tcPr marT="17146" marB="17146" anchor="ctr">
                    <a:solidFill>
                      <a:srgbClr val="F054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highlight>
                          <a:srgbClr val="F05421"/>
                        </a:highlight>
                      </a:endParaRPr>
                    </a:p>
                  </a:txBody>
                  <a:tcPr marT="17146" marB="17146" anchor="ctr">
                    <a:solidFill>
                      <a:srgbClr val="F054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604705"/>
                  </a:ext>
                </a:extLst>
              </a:tr>
              <a:tr h="382271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2</a:t>
                      </a:r>
                    </a:p>
                  </a:txBody>
                  <a:tcPr marT="17146" marB="171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</a:t>
                      </a:r>
                    </a:p>
                  </a:txBody>
                  <a:tcPr marT="17146" marB="1714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Yes</a:t>
                      </a:r>
                    </a:p>
                  </a:txBody>
                  <a:tcPr marT="17146" marB="171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</a:t>
                      </a:r>
                    </a:p>
                  </a:txBody>
                  <a:tcPr marT="17146" marB="1714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271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3</a:t>
                      </a:r>
                    </a:p>
                  </a:txBody>
                  <a:tcPr marT="17146" marB="171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 marT="17146" marB="17146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No</a:t>
                      </a:r>
                    </a:p>
                  </a:txBody>
                  <a:tcPr marT="17146" marB="171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 marT="17146" marB="17146" anchor="ctr"/>
                </a:tc>
                <a:extLst>
                  <a:ext uri="{0D108BD9-81ED-4DB2-BD59-A6C34878D82A}">
                    <a16:rowId xmlns:a16="http://schemas.microsoft.com/office/drawing/2014/main" val="2664662523"/>
                  </a:ext>
                </a:extLst>
              </a:tr>
            </a:tbl>
          </a:graphicData>
        </a:graphic>
      </p:graphicFrame>
      <p:sp>
        <p:nvSpPr>
          <p:cNvPr id="20" name="Text Box 180">
            <a:extLst>
              <a:ext uri="{FF2B5EF4-FFF2-40B4-BE49-F238E27FC236}">
                <a16:creationId xmlns:a16="http://schemas.microsoft.com/office/drawing/2014/main" id="{C0EB5964-1E06-30B6-8D55-11DDA484B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5583" y="3608715"/>
            <a:ext cx="9237569" cy="617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4067" tIns="22035" rIns="44067" bIns="22035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800" b="1" dirty="0">
                <a:latin typeface="Calibri" pitchFamily="34" charset="0"/>
              </a:rPr>
              <a:t>Table 1.</a:t>
            </a:r>
            <a:r>
              <a:rPr lang="en-US" sz="1800" dirty="0">
                <a:latin typeface="Calibri" pitchFamily="34" charset="0"/>
              </a:rPr>
              <a:t> Summary of baseline clinical characteristics and curative-intent management for 16 patients with AACB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5A200D-2219-C74F-C74F-577B52097545}"/>
              </a:ext>
            </a:extLst>
          </p:cNvPr>
          <p:cNvSpPr txBox="1"/>
          <p:nvPr/>
        </p:nvSpPr>
        <p:spPr>
          <a:xfrm>
            <a:off x="5366085" y="18688352"/>
            <a:ext cx="22186231" cy="441889"/>
          </a:xfrm>
          <a:prstGeom prst="rect">
            <a:avLst/>
          </a:prstGeom>
          <a:noFill/>
        </p:spPr>
        <p:txBody>
          <a:bodyPr wrap="square" bIns="156754">
            <a:spAutoFit/>
          </a:bodyPr>
          <a:lstStyle/>
          <a:p>
            <a:pPr algn="ctr"/>
            <a:r>
              <a:rPr lang="en-US" sz="1543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This presentation is the intellectual property of the author/presenter. Contact them at fiona.britton1@nhs.net for permission to reprint and/or distribute.</a:t>
            </a:r>
            <a:endParaRPr lang="en-US" sz="1543" dirty="0">
              <a:solidFill>
                <a:schemeClr val="bg1"/>
              </a:solidFill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AA903D9-336A-F9B2-7D09-2B8D2380BE01}"/>
              </a:ext>
            </a:extLst>
          </p:cNvPr>
          <p:cNvGrpSpPr/>
          <p:nvPr/>
        </p:nvGrpSpPr>
        <p:grpSpPr>
          <a:xfrm>
            <a:off x="115136" y="410883"/>
            <a:ext cx="2738498" cy="2008232"/>
            <a:chOff x="326572" y="830568"/>
            <a:chExt cx="2351314" cy="172429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95C44F6-35DC-3048-CA1F-D9E21F475368}"/>
                </a:ext>
              </a:extLst>
            </p:cNvPr>
            <p:cNvSpPr txBox="1"/>
            <p:nvPr/>
          </p:nvSpPr>
          <p:spPr>
            <a:xfrm>
              <a:off x="326572" y="830568"/>
              <a:ext cx="2351314" cy="17242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sz="3600" dirty="0"/>
            </a:p>
          </p:txBody>
        </p:sp>
        <p:pic>
          <p:nvPicPr>
            <p:cNvPr id="23" name="Picture 6" descr="Manchester University NHS Foundation ...">
              <a:extLst>
                <a:ext uri="{FF2B5EF4-FFF2-40B4-BE49-F238E27FC236}">
                  <a16:creationId xmlns:a16="http://schemas.microsoft.com/office/drawing/2014/main" id="{8C9865F7-03B8-69FA-768B-9838E69263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40" y="1519047"/>
              <a:ext cx="1473387" cy="45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The University of Manchester Logo PNG ...">
              <a:extLst>
                <a:ext uri="{FF2B5EF4-FFF2-40B4-BE49-F238E27FC236}">
                  <a16:creationId xmlns:a16="http://schemas.microsoft.com/office/drawing/2014/main" id="{3DE66AA0-9695-0330-731B-5963823FA2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498" y="902247"/>
              <a:ext cx="1473387" cy="623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Contribute">
              <a:extLst>
                <a:ext uri="{FF2B5EF4-FFF2-40B4-BE49-F238E27FC236}">
                  <a16:creationId xmlns:a16="http://schemas.microsoft.com/office/drawing/2014/main" id="{C5E2BECD-75E6-707B-229B-89ACA0255D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39" t="17704" r="7544" b="32701"/>
            <a:stretch/>
          </p:blipFill>
          <p:spPr bwMode="auto">
            <a:xfrm>
              <a:off x="1600201" y="2007317"/>
              <a:ext cx="979828" cy="493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Text Box 123">
            <a:extLst>
              <a:ext uri="{FF2B5EF4-FFF2-40B4-BE49-F238E27FC236}">
                <a16:creationId xmlns:a16="http://schemas.microsoft.com/office/drawing/2014/main" id="{952E095A-A036-03D0-C982-DD6C4806B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0098" y="2041615"/>
            <a:ext cx="5448990" cy="79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135" tIns="88135" rIns="88135" bIns="88135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chemeClr val="bg1"/>
                </a:solidFill>
                <a:latin typeface="+mn-lt"/>
              </a:rPr>
              <a:t>Poster ID SESS-2231, P2-11-21</a:t>
            </a:r>
          </a:p>
        </p:txBody>
      </p:sp>
      <p:sp>
        <p:nvSpPr>
          <p:cNvPr id="27" name="Text Box 192">
            <a:extLst>
              <a:ext uri="{FF2B5EF4-FFF2-40B4-BE49-F238E27FC236}">
                <a16:creationId xmlns:a16="http://schemas.microsoft.com/office/drawing/2014/main" id="{E53F5268-B064-1CE0-9084-541AE5630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327" y="15557198"/>
            <a:ext cx="4359804" cy="1592744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txBody>
          <a:bodyPr wrap="square" lIns="102870" tIns="102870" rIns="102870" bIns="10287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800" b="1" dirty="0">
                <a:latin typeface="Calibri" pitchFamily="34" charset="0"/>
              </a:rPr>
              <a:t>Figure 1A. </a:t>
            </a:r>
            <a:r>
              <a:rPr lang="en-GB" sz="1800" dirty="0">
                <a:latin typeface="Calibri" pitchFamily="34" charset="0"/>
              </a:rPr>
              <a:t>Low grade adenoid cystic carcinoma with cribriform nests of tumour. </a:t>
            </a:r>
          </a:p>
          <a:p>
            <a:pPr algn="just" eaLnBrk="1" hangingPunct="1"/>
            <a:r>
              <a:rPr lang="en-GB" sz="1800" b="1" dirty="0">
                <a:latin typeface="Calibri" pitchFamily="34" charset="0"/>
              </a:rPr>
              <a:t>B. </a:t>
            </a:r>
            <a:r>
              <a:rPr lang="en-GB" sz="1800" dirty="0">
                <a:latin typeface="Calibri" pitchFamily="34" charset="0"/>
              </a:rPr>
              <a:t>High adenoid cystic carcinoma with solid nests of basaloid cells and only very focal tubular structures</a:t>
            </a:r>
            <a:endParaRPr lang="en-US" sz="1800" dirty="0">
              <a:latin typeface="Calibri" pitchFamily="34" charset="0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55F1917-9E15-E27B-1531-95F3CB795264}"/>
              </a:ext>
            </a:extLst>
          </p:cNvPr>
          <p:cNvGrpSpPr/>
          <p:nvPr/>
        </p:nvGrpSpPr>
        <p:grpSpPr>
          <a:xfrm>
            <a:off x="4241478" y="9462323"/>
            <a:ext cx="4069627" cy="3052223"/>
            <a:chOff x="24678828" y="12102861"/>
            <a:chExt cx="3733801" cy="2800353"/>
          </a:xfrm>
        </p:grpSpPr>
        <p:pic>
          <p:nvPicPr>
            <p:cNvPr id="29" name="Picture 28" descr="A close-up of a cell&#10;&#10;Description automatically generated">
              <a:extLst>
                <a:ext uri="{FF2B5EF4-FFF2-40B4-BE49-F238E27FC236}">
                  <a16:creationId xmlns:a16="http://schemas.microsoft.com/office/drawing/2014/main" id="{BA44AC22-0A82-BD34-60FA-03EC5B566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8828" y="12102861"/>
              <a:ext cx="3733801" cy="2800353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87FB0D3-0CF7-1AEA-A0C0-A3ACB565C463}"/>
                </a:ext>
              </a:extLst>
            </p:cNvPr>
            <p:cNvSpPr txBox="1"/>
            <p:nvPr/>
          </p:nvSpPr>
          <p:spPr>
            <a:xfrm>
              <a:off x="24678828" y="14403448"/>
              <a:ext cx="4308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/>
                <a:t>A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21DC1912-9D50-19B7-14B3-08D0954684A5}"/>
              </a:ext>
            </a:extLst>
          </p:cNvPr>
          <p:cNvGrpSpPr/>
          <p:nvPr/>
        </p:nvGrpSpPr>
        <p:grpSpPr>
          <a:xfrm>
            <a:off x="4241479" y="12520720"/>
            <a:ext cx="4069626" cy="3052219"/>
            <a:chOff x="28488829" y="12102862"/>
            <a:chExt cx="3733800" cy="280034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C341DC8-5E5C-34A8-3E24-1A773593D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8488829" y="12102862"/>
              <a:ext cx="3733800" cy="2800349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932EF8D-8938-B54B-F697-3209D6FA3661}"/>
                </a:ext>
              </a:extLst>
            </p:cNvPr>
            <p:cNvSpPr txBox="1"/>
            <p:nvPr/>
          </p:nvSpPr>
          <p:spPr>
            <a:xfrm>
              <a:off x="28522512" y="14403448"/>
              <a:ext cx="4308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/>
                <a:t>B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4723E4B7-D8C1-B8F2-97B3-F79F5A257CF0}"/>
              </a:ext>
            </a:extLst>
          </p:cNvPr>
          <p:cNvSpPr/>
          <p:nvPr/>
        </p:nvSpPr>
        <p:spPr>
          <a:xfrm>
            <a:off x="216376" y="7023106"/>
            <a:ext cx="8083272" cy="519836"/>
          </a:xfrm>
          <a:prstGeom prst="rect">
            <a:avLst/>
          </a:prstGeom>
          <a:solidFill>
            <a:srgbClr val="F05421"/>
          </a:solidFill>
          <a:ln w="12700">
            <a:solidFill>
              <a:srgbClr val="004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067" tIns="22035" rIns="44067" bIns="22035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Aims</a:t>
            </a:r>
          </a:p>
        </p:txBody>
      </p:sp>
      <p:sp>
        <p:nvSpPr>
          <p:cNvPr id="35" name="Text Box 191">
            <a:extLst>
              <a:ext uri="{FF2B5EF4-FFF2-40B4-BE49-F238E27FC236}">
                <a16:creationId xmlns:a16="http://schemas.microsoft.com/office/drawing/2014/main" id="{A39E0DC1-8339-513E-AFB7-ABBFB3DE6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376" y="7527770"/>
            <a:ext cx="8083272" cy="1423467"/>
          </a:xfrm>
          <a:prstGeom prst="rect">
            <a:avLst/>
          </a:prstGeom>
          <a:solidFill>
            <a:schemeClr val="bg1"/>
          </a:solidFill>
          <a:ln w="12700">
            <a:solidFill>
              <a:srgbClr val="00446C"/>
            </a:solidFill>
          </a:ln>
          <a:effectLst/>
        </p:spPr>
        <p:txBody>
          <a:bodyPr wrap="square" lIns="102870" tIns="102870" rIns="102870" bIns="10287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+mj-lt"/>
              <a:buAutoNum type="arabicPeriod"/>
            </a:pPr>
            <a:r>
              <a:rPr lang="en-US" sz="2400" dirty="0">
                <a:latin typeface="+mn-lt"/>
              </a:rPr>
              <a:t>Describe the clinical course of the disease for ACCB</a:t>
            </a:r>
          </a:p>
          <a:p>
            <a:pPr marL="342900" indent="-342900" eaLnBrk="1" hangingPunct="1">
              <a:buFont typeface="+mj-lt"/>
              <a:buAutoNum type="arabicPeriod"/>
            </a:pPr>
            <a:endParaRPr lang="en-US" sz="700" dirty="0">
              <a:latin typeface="+mn-lt"/>
            </a:endParaRPr>
          </a:p>
          <a:p>
            <a:pPr marL="342900" indent="-342900" eaLnBrk="1" hangingPunct="1">
              <a:buFont typeface="+mj-lt"/>
              <a:buAutoNum type="arabicPeriod"/>
            </a:pPr>
            <a:r>
              <a:rPr lang="en-US" sz="2400" dirty="0">
                <a:latin typeface="+mn-lt"/>
              </a:rPr>
              <a:t>Compare survival outcomes between ACCB and the whole ACC cohort</a:t>
            </a:r>
          </a:p>
        </p:txBody>
      </p:sp>
      <p:sp>
        <p:nvSpPr>
          <p:cNvPr id="43" name="Text Box 192">
            <a:extLst>
              <a:ext uri="{FF2B5EF4-FFF2-40B4-BE49-F238E27FC236}">
                <a16:creationId xmlns:a16="http://schemas.microsoft.com/office/drawing/2014/main" id="{D0DFC43F-4BCE-B791-5E8D-BE993E4B2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2993" y="14451725"/>
            <a:ext cx="5981220" cy="2500685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txBody>
          <a:bodyPr wrap="square" lIns="102870" tIns="102870" rIns="102870" bIns="10287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800" b="1" dirty="0">
                <a:latin typeface="Calibri" pitchFamily="34" charset="0"/>
              </a:rPr>
              <a:t>Figure 3A. </a:t>
            </a:r>
            <a:r>
              <a:rPr lang="en-US" sz="1800" dirty="0">
                <a:latin typeface="Calibri" pitchFamily="34" charset="0"/>
              </a:rPr>
              <a:t>Kaplan-Meier curve showing equivalent overall survival (OS) for the whole ACC cohort and the ACCB group (</a:t>
            </a:r>
            <a:r>
              <a:rPr lang="en-US" sz="1800" dirty="0" err="1">
                <a:latin typeface="Calibri" pitchFamily="34" charset="0"/>
              </a:rPr>
              <a:t>mOS</a:t>
            </a:r>
            <a:r>
              <a:rPr lang="en-US" sz="1800" dirty="0">
                <a:latin typeface="Calibri" pitchFamily="34" charset="0"/>
              </a:rPr>
              <a:t> 10.2 years). </a:t>
            </a:r>
          </a:p>
          <a:p>
            <a:pPr algn="just" eaLnBrk="1" hangingPunct="1"/>
            <a:endParaRPr lang="en-US" sz="500" dirty="0">
              <a:latin typeface="Calibri" pitchFamily="34" charset="0"/>
            </a:endParaRPr>
          </a:p>
          <a:p>
            <a:pPr algn="just" eaLnBrk="1" hangingPunct="1"/>
            <a:r>
              <a:rPr lang="en-US" sz="1800" b="1" dirty="0">
                <a:latin typeface="Calibri" pitchFamily="34" charset="0"/>
              </a:rPr>
              <a:t>3B. </a:t>
            </a:r>
            <a:r>
              <a:rPr lang="en-US" sz="1800" dirty="0">
                <a:latin typeface="Calibri" pitchFamily="34" charset="0"/>
              </a:rPr>
              <a:t>Kaplan-Meier curve showing significantly shorter survival from recurrence in the ACCB patients compared to other ACC patients. Median time to recurrence for ACCB patients was 74 months, while </a:t>
            </a:r>
            <a:r>
              <a:rPr lang="en-US" sz="1800" dirty="0" err="1">
                <a:latin typeface="Calibri" pitchFamily="34" charset="0"/>
              </a:rPr>
              <a:t>mOS</a:t>
            </a:r>
            <a:r>
              <a:rPr lang="en-US" sz="1800" dirty="0">
                <a:latin typeface="Calibri" pitchFamily="34" charset="0"/>
              </a:rPr>
              <a:t> from recurrence was 0.83 years compared to 4.25 years in the whole ACC cohort,  p&lt;0.0001.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6CA34F6-60D4-1E4E-125E-D3ED669CB428}"/>
              </a:ext>
            </a:extLst>
          </p:cNvPr>
          <p:cNvSpPr/>
          <p:nvPr/>
        </p:nvSpPr>
        <p:spPr>
          <a:xfrm>
            <a:off x="18186326" y="3444227"/>
            <a:ext cx="6181669" cy="136150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48A6774D-5E72-3FA8-0755-F563FE5ED73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7377" t="28065" r="15254" b="46581"/>
          <a:stretch/>
        </p:blipFill>
        <p:spPr>
          <a:xfrm>
            <a:off x="29533678" y="395857"/>
            <a:ext cx="3158368" cy="1645758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2004533F-7DC7-5119-3CBE-0E4BA17E6204}"/>
              </a:ext>
            </a:extLst>
          </p:cNvPr>
          <p:cNvSpPr txBox="1"/>
          <p:nvPr/>
        </p:nvSpPr>
        <p:spPr>
          <a:xfrm>
            <a:off x="5651685" y="17543739"/>
            <a:ext cx="324786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GB" b="1" i="1" dirty="0">
                <a:solidFill>
                  <a:schemeClr val="bg1"/>
                </a:solidFill>
                <a:latin typeface="+mn-lt"/>
              </a:rPr>
              <a:t>Author affiliations</a:t>
            </a:r>
          </a:p>
          <a:p>
            <a:pPr eaLnBrk="1" hangingPunct="1"/>
            <a:r>
              <a:rPr lang="en-GB" sz="1600" i="1" baseline="30000" dirty="0">
                <a:solidFill>
                  <a:schemeClr val="bg1"/>
                </a:solidFill>
                <a:latin typeface="+mn-lt"/>
              </a:rPr>
              <a:t>1</a:t>
            </a:r>
            <a:r>
              <a:rPr lang="en-GB" sz="1600" i="1" dirty="0">
                <a:solidFill>
                  <a:schemeClr val="bg1"/>
                </a:solidFill>
                <a:latin typeface="+mn-lt"/>
              </a:rPr>
              <a:t>The Christie NHS Foundation Trust, Manchester, UK, </a:t>
            </a:r>
            <a:br>
              <a:rPr lang="en-GB" sz="1600" i="1" dirty="0">
                <a:solidFill>
                  <a:schemeClr val="bg1"/>
                </a:solidFill>
                <a:latin typeface="+mn-lt"/>
              </a:rPr>
            </a:br>
            <a:r>
              <a:rPr lang="en-GB" sz="1600" i="1" baseline="30000" dirty="0">
                <a:solidFill>
                  <a:schemeClr val="bg1"/>
                </a:solidFill>
                <a:latin typeface="+mn-lt"/>
              </a:rPr>
              <a:t>2</a:t>
            </a:r>
            <a:r>
              <a:rPr lang="en-GB" sz="1600" i="1" dirty="0">
                <a:solidFill>
                  <a:schemeClr val="bg1"/>
                </a:solidFill>
                <a:latin typeface="+mn-lt"/>
              </a:rPr>
              <a:t>Manchester University NHS Foundation Trust, United Kingdom</a:t>
            </a:r>
            <a:br>
              <a:rPr lang="en-GB" sz="1600" dirty="0">
                <a:solidFill>
                  <a:schemeClr val="bg1"/>
                </a:solidFill>
                <a:latin typeface="+mn-lt"/>
              </a:rPr>
            </a:b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F18A047-2319-5820-DE71-90ECD47E35AC}"/>
              </a:ext>
            </a:extLst>
          </p:cNvPr>
          <p:cNvSpPr txBox="1"/>
          <p:nvPr/>
        </p:nvSpPr>
        <p:spPr>
          <a:xfrm>
            <a:off x="269457" y="10291442"/>
            <a:ext cx="3567600" cy="1200329"/>
          </a:xfrm>
          <a:prstGeom prst="rect">
            <a:avLst/>
          </a:prstGeom>
          <a:solidFill>
            <a:srgbClr val="00446C">
              <a:alpha val="25000"/>
            </a:srgbClr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en-GB" sz="1800" dirty="0">
                <a:latin typeface="Calibri" pitchFamily="34" charset="0"/>
              </a:rPr>
              <a:t>Retrospective review </a:t>
            </a:r>
            <a:r>
              <a:rPr lang="en-GB" dirty="0">
                <a:latin typeface="Calibri" pitchFamily="34" charset="0"/>
              </a:rPr>
              <a:t>of </a:t>
            </a:r>
            <a:r>
              <a:rPr lang="en-GB" sz="1800" dirty="0">
                <a:latin typeface="Calibri" pitchFamily="34" charset="0"/>
              </a:rPr>
              <a:t>450 patients diagnosed with ACC between 1980 and 2022, including 16 patients with ACCB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CC978F8-0977-ACCA-1327-0E301E2A24C4}"/>
              </a:ext>
            </a:extLst>
          </p:cNvPr>
          <p:cNvSpPr txBox="1"/>
          <p:nvPr/>
        </p:nvSpPr>
        <p:spPr>
          <a:xfrm>
            <a:off x="508630" y="12122763"/>
            <a:ext cx="3089255" cy="923330"/>
          </a:xfrm>
          <a:prstGeom prst="rect">
            <a:avLst/>
          </a:prstGeom>
          <a:solidFill>
            <a:srgbClr val="00446C">
              <a:alpha val="25000"/>
            </a:srgbClr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en-GB" sz="1800" dirty="0">
                <a:latin typeface="Calibri" pitchFamily="34" charset="0"/>
              </a:rPr>
              <a:t>Summary of clinical and pathological characteristics</a:t>
            </a:r>
            <a:r>
              <a:rPr lang="en-GB" dirty="0">
                <a:latin typeface="Calibri" pitchFamily="34" charset="0"/>
              </a:rPr>
              <a:t> from electronic records</a:t>
            </a:r>
            <a:endParaRPr lang="en-GB" sz="1800" dirty="0">
              <a:latin typeface="Calibri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4EA6ED7A-A222-7A4A-4B7C-DE51BDC72250}"/>
              </a:ext>
            </a:extLst>
          </p:cNvPr>
          <p:cNvSpPr txBox="1"/>
          <p:nvPr/>
        </p:nvSpPr>
        <p:spPr>
          <a:xfrm>
            <a:off x="649939" y="13681745"/>
            <a:ext cx="2806637" cy="1200329"/>
          </a:xfrm>
          <a:prstGeom prst="rect">
            <a:avLst/>
          </a:prstGeom>
          <a:solidFill>
            <a:srgbClr val="00446C">
              <a:alpha val="25000"/>
            </a:srgbClr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en-GB" dirty="0">
                <a:latin typeface="Calibri" pitchFamily="34" charset="0"/>
              </a:rPr>
              <a:t>D</a:t>
            </a:r>
            <a:r>
              <a:rPr lang="en-GB" sz="1800" dirty="0">
                <a:latin typeface="Calibri" pitchFamily="34" charset="0"/>
              </a:rPr>
              <a:t>escription of curative-intent management and treatment of metastatic disease in ACCB patients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2B59307-31A0-2F19-8826-497EFBB03079}"/>
              </a:ext>
            </a:extLst>
          </p:cNvPr>
          <p:cNvSpPr txBox="1"/>
          <p:nvPr/>
        </p:nvSpPr>
        <p:spPr>
          <a:xfrm>
            <a:off x="508630" y="15492735"/>
            <a:ext cx="3089255" cy="923330"/>
          </a:xfrm>
          <a:prstGeom prst="rect">
            <a:avLst/>
          </a:prstGeom>
          <a:solidFill>
            <a:srgbClr val="00446C">
              <a:alpha val="25000"/>
            </a:srgbClr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en-GB" sz="1800" dirty="0">
                <a:latin typeface="Calibri" pitchFamily="34" charset="0"/>
              </a:rPr>
              <a:t>Comparison of survival outcomes for ACCB patients to the whole ACC cohort</a:t>
            </a:r>
          </a:p>
        </p:txBody>
      </p:sp>
      <p:sp>
        <p:nvSpPr>
          <p:cNvPr id="114" name="Arrow: Down 113">
            <a:extLst>
              <a:ext uri="{FF2B5EF4-FFF2-40B4-BE49-F238E27FC236}">
                <a16:creationId xmlns:a16="http://schemas.microsoft.com/office/drawing/2014/main" id="{A1F7BDD1-C018-4FE3-7340-744F573F30A2}"/>
              </a:ext>
            </a:extLst>
          </p:cNvPr>
          <p:cNvSpPr/>
          <p:nvPr/>
        </p:nvSpPr>
        <p:spPr>
          <a:xfrm>
            <a:off x="1770970" y="11475017"/>
            <a:ext cx="564574" cy="614836"/>
          </a:xfrm>
          <a:prstGeom prst="downArrow">
            <a:avLst/>
          </a:prstGeom>
          <a:solidFill>
            <a:srgbClr val="00446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Arrow: Down 115">
            <a:extLst>
              <a:ext uri="{FF2B5EF4-FFF2-40B4-BE49-F238E27FC236}">
                <a16:creationId xmlns:a16="http://schemas.microsoft.com/office/drawing/2014/main" id="{6A36C937-05B6-3B81-A291-1BAC90D0F251}"/>
              </a:ext>
            </a:extLst>
          </p:cNvPr>
          <p:cNvSpPr/>
          <p:nvPr/>
        </p:nvSpPr>
        <p:spPr>
          <a:xfrm>
            <a:off x="1770970" y="13056501"/>
            <a:ext cx="564574" cy="614836"/>
          </a:xfrm>
          <a:prstGeom prst="downArrow">
            <a:avLst/>
          </a:prstGeom>
          <a:solidFill>
            <a:srgbClr val="00446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Arrow: Down 116">
            <a:extLst>
              <a:ext uri="{FF2B5EF4-FFF2-40B4-BE49-F238E27FC236}">
                <a16:creationId xmlns:a16="http://schemas.microsoft.com/office/drawing/2014/main" id="{293AF49D-C942-9987-AE1A-74B33F4714DA}"/>
              </a:ext>
            </a:extLst>
          </p:cNvPr>
          <p:cNvSpPr/>
          <p:nvPr/>
        </p:nvSpPr>
        <p:spPr>
          <a:xfrm>
            <a:off x="1770970" y="14854740"/>
            <a:ext cx="564574" cy="614836"/>
          </a:xfrm>
          <a:prstGeom prst="downArrow">
            <a:avLst/>
          </a:prstGeom>
          <a:solidFill>
            <a:srgbClr val="00446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905FE9-CF03-F7C7-A579-B07DCF0DD899}"/>
              </a:ext>
            </a:extLst>
          </p:cNvPr>
          <p:cNvSpPr/>
          <p:nvPr/>
        </p:nvSpPr>
        <p:spPr>
          <a:xfrm>
            <a:off x="8550406" y="2939952"/>
            <a:ext cx="15817589" cy="518400"/>
          </a:xfrm>
          <a:prstGeom prst="rect">
            <a:avLst/>
          </a:prstGeom>
          <a:solidFill>
            <a:srgbClr val="00446C"/>
          </a:solidFill>
          <a:ln w="12700">
            <a:solidFill>
              <a:srgbClr val="004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4067" tIns="22035" rIns="44067" bIns="22035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Results</a:t>
            </a: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293731FD-A9A5-AABF-DD33-610B18EF7F34}"/>
              </a:ext>
            </a:extLst>
          </p:cNvPr>
          <p:cNvGrpSpPr/>
          <p:nvPr/>
        </p:nvGrpSpPr>
        <p:grpSpPr>
          <a:xfrm>
            <a:off x="24624186" y="15589282"/>
            <a:ext cx="8083272" cy="1451077"/>
            <a:chOff x="24631182" y="14483177"/>
            <a:chExt cx="8083272" cy="1451077"/>
          </a:xfrm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0DA3631A-1761-936A-6D1A-92BF95947733}"/>
                </a:ext>
              </a:extLst>
            </p:cNvPr>
            <p:cNvSpPr/>
            <p:nvPr/>
          </p:nvSpPr>
          <p:spPr>
            <a:xfrm>
              <a:off x="24631182" y="14483177"/>
              <a:ext cx="8083272" cy="519836"/>
            </a:xfrm>
            <a:prstGeom prst="rect">
              <a:avLst/>
            </a:prstGeom>
            <a:solidFill>
              <a:srgbClr val="00446C"/>
            </a:solidFill>
            <a:ln w="12700">
              <a:solidFill>
                <a:srgbClr val="0044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4067" tIns="22035" rIns="44067" bIns="22035"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Next steps</a:t>
              </a:r>
            </a:p>
          </p:txBody>
        </p:sp>
        <p:sp>
          <p:nvSpPr>
            <p:cNvPr id="134" name="Text Box 191">
              <a:extLst>
                <a:ext uri="{FF2B5EF4-FFF2-40B4-BE49-F238E27FC236}">
                  <a16:creationId xmlns:a16="http://schemas.microsoft.com/office/drawing/2014/main" id="{78F61708-CB4C-2B8E-28AB-EC2D927226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31182" y="14987841"/>
              <a:ext cx="8083272" cy="9464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446C"/>
              </a:solidFill>
            </a:ln>
            <a:effectLst/>
          </p:spPr>
          <p:txBody>
            <a:bodyPr wrap="square" lIns="102870" tIns="102870" rIns="102870" bIns="102870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342900" indent="-342900" eaLnBrk="1" hangingPunct="1">
                <a:buFont typeface="Arial" panose="020B0604020202020204" pitchFamily="34" charset="0"/>
                <a:buChar char="•"/>
              </a:pPr>
              <a:r>
                <a:rPr lang="en-GB" sz="2400" dirty="0" err="1">
                  <a:latin typeface="+mn-lt"/>
                </a:rPr>
                <a:t>RNAseq</a:t>
              </a:r>
              <a:r>
                <a:rPr lang="en-GB" sz="2400" dirty="0">
                  <a:latin typeface="+mn-lt"/>
                </a:rPr>
                <a:t>/proteomic analysis of ACCB compared to stage and grade matched ACC of the parotid</a:t>
              </a: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B61B11E-A061-410D-5177-9817661000EF}"/>
              </a:ext>
            </a:extLst>
          </p:cNvPr>
          <p:cNvGrpSpPr/>
          <p:nvPr/>
        </p:nvGrpSpPr>
        <p:grpSpPr>
          <a:xfrm>
            <a:off x="8598523" y="9985618"/>
            <a:ext cx="9414471" cy="7066176"/>
            <a:chOff x="8534222" y="8991971"/>
            <a:chExt cx="9414471" cy="7066176"/>
          </a:xfrm>
        </p:grpSpPr>
        <p:sp>
          <p:nvSpPr>
            <p:cNvPr id="45" name="Text Box 194">
              <a:extLst>
                <a:ext uri="{FF2B5EF4-FFF2-40B4-BE49-F238E27FC236}">
                  <a16:creationId xmlns:a16="http://schemas.microsoft.com/office/drawing/2014/main" id="{181F9725-6D56-1DED-F058-2875D0F167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63971" y="15111626"/>
              <a:ext cx="8970446" cy="761747"/>
            </a:xfrm>
            <a:prstGeom prst="rect">
              <a:avLst/>
            </a:prstGeom>
            <a:solidFill>
              <a:schemeClr val="bg1"/>
            </a:solidFill>
            <a:ln w="12700">
              <a:noFill/>
            </a:ln>
            <a:effectLst/>
          </p:spPr>
          <p:txBody>
            <a:bodyPr wrap="square" lIns="102870" tIns="102870" rIns="102870" bIns="102870">
              <a:spAutoFit/>
            </a:bodyPr>
            <a:lstStyle>
              <a:lvl1pPr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en-US" sz="1800" b="1" dirty="0">
                  <a:latin typeface="Calibri" pitchFamily="34" charset="0"/>
                </a:rPr>
                <a:t>Figure 2</a:t>
              </a:r>
              <a:r>
                <a:rPr lang="en-US" sz="1800" dirty="0">
                  <a:latin typeface="Calibri" pitchFamily="34" charset="0"/>
                </a:rPr>
                <a:t>. Timeline and description of metastatic treatment for 2 patients who received systemic anti-cancer therapy for metastatic ACCB.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753CD77-AA65-CE77-050F-BA543B4B7F7F}"/>
                </a:ext>
              </a:extLst>
            </p:cNvPr>
            <p:cNvGrpSpPr/>
            <p:nvPr/>
          </p:nvGrpSpPr>
          <p:grpSpPr>
            <a:xfrm>
              <a:off x="8900345" y="9147355"/>
              <a:ext cx="8834072" cy="3420260"/>
              <a:chOff x="1050550" y="1111850"/>
              <a:chExt cx="8834072" cy="3420260"/>
            </a:xfrm>
          </p:grpSpPr>
          <p:sp>
            <p:nvSpPr>
              <p:cNvPr id="47" name="Arrow: Pentagon 46">
                <a:extLst>
                  <a:ext uri="{FF2B5EF4-FFF2-40B4-BE49-F238E27FC236}">
                    <a16:creationId xmlns:a16="http://schemas.microsoft.com/office/drawing/2014/main" id="{D4189409-7E04-F9FB-9AEB-AE201BAF0834}"/>
                  </a:ext>
                </a:extLst>
              </p:cNvPr>
              <p:cNvSpPr/>
              <p:nvPr/>
            </p:nvSpPr>
            <p:spPr>
              <a:xfrm>
                <a:off x="1318991" y="2292058"/>
                <a:ext cx="8400362" cy="421475"/>
              </a:xfrm>
              <a:prstGeom prst="homePlate">
                <a:avLst>
                  <a:gd name="adj" fmla="val 98532"/>
                </a:avLst>
              </a:prstGeom>
              <a:solidFill>
                <a:srgbClr val="00446C"/>
              </a:solidFill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46AF1BC-D2B8-9D99-0890-704295FDF0CB}"/>
                  </a:ext>
                </a:extLst>
              </p:cNvPr>
              <p:cNvSpPr txBox="1"/>
              <p:nvPr/>
            </p:nvSpPr>
            <p:spPr>
              <a:xfrm>
                <a:off x="1050550" y="1111850"/>
                <a:ext cx="159660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July ‘18; </a:t>
                </a:r>
              </a:p>
              <a:p>
                <a:r>
                  <a:rPr lang="en-GB" dirty="0"/>
                  <a:t>metastatic disease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A3E3208-21AE-6826-E058-710CDF7C12C6}"/>
                  </a:ext>
                </a:extLst>
              </p:cNvPr>
              <p:cNvSpPr txBox="1"/>
              <p:nvPr/>
            </p:nvSpPr>
            <p:spPr>
              <a:xfrm>
                <a:off x="1993022" y="3054782"/>
                <a:ext cx="331694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Aug ‘18 – March ’19;</a:t>
                </a:r>
              </a:p>
              <a:p>
                <a:r>
                  <a:rPr lang="en-GB" dirty="0"/>
                  <a:t>IMPASSION 131 - 6 cycles</a:t>
                </a:r>
              </a:p>
              <a:p>
                <a:r>
                  <a:rPr lang="en-GB" dirty="0"/>
                  <a:t>(Paclitaxel + atezolizumab vs placebo) </a:t>
                </a:r>
              </a:p>
              <a:p>
                <a:endParaRPr lang="en-GB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A001494-B6A6-2B31-55BD-DFE817396512}"/>
                  </a:ext>
                </a:extLst>
              </p:cNvPr>
              <p:cNvSpPr txBox="1"/>
              <p:nvPr/>
            </p:nvSpPr>
            <p:spPr>
              <a:xfrm>
                <a:off x="8644603" y="1408161"/>
                <a:ext cx="12400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/>
                  <a:t>Sept 2020; </a:t>
                </a:r>
              </a:p>
              <a:p>
                <a:pPr algn="ctr"/>
                <a:r>
                  <a:rPr lang="en-GB" dirty="0"/>
                  <a:t>died</a:t>
                </a:r>
              </a:p>
            </p:txBody>
          </p: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1AB2FBE2-21A2-E0C7-93B6-9F48395C2F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26007" y="2502795"/>
                <a:ext cx="645693" cy="0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87D82FAB-E886-751C-E662-F10F40A4A5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71700" y="2502795"/>
                <a:ext cx="645693" cy="0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BDA1F715-208C-EB67-A9F4-1365A8E686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29112" y="2507257"/>
                <a:ext cx="645693" cy="0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BF67B3F8-0AE3-75BD-01C7-AE99D7AD8E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74805" y="2507257"/>
                <a:ext cx="645693" cy="0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C9C9A41D-95D9-18F5-295D-ADAFA87315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04141" y="2498333"/>
                <a:ext cx="645693" cy="0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49618F74-8FDB-E8E2-2EE5-9D1FD45581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49834" y="2498333"/>
                <a:ext cx="645693" cy="0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1B7C7886-AA3B-3616-E003-278AF42630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07246" y="2502795"/>
                <a:ext cx="645693" cy="0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5A22DB1F-CBCC-B08C-CAFA-8E6656DF87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52939" y="2502795"/>
                <a:ext cx="645693" cy="0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E3967E8A-F034-C651-B88F-8420BC6DD9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02469" y="2511719"/>
                <a:ext cx="645693" cy="0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759A1A10-DA59-9F6A-42B8-B7156417DD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48162" y="2511719"/>
                <a:ext cx="645693" cy="0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9DF418B5-5CB2-B642-4620-E962E743E4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05574" y="2516181"/>
                <a:ext cx="645693" cy="0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22B19B78-20AC-F04A-EEC7-AD836D069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51267" y="2516181"/>
                <a:ext cx="645693" cy="0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C206300E-E445-184A-E215-B1B99EEE29D3}"/>
                  </a:ext>
                </a:extLst>
              </p:cNvPr>
              <p:cNvCxnSpPr/>
              <p:nvPr/>
            </p:nvCxnSpPr>
            <p:spPr>
              <a:xfrm flipV="1">
                <a:off x="1526007" y="2019677"/>
                <a:ext cx="0" cy="41701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55D7A46F-2D3D-EDD8-17F4-E836F2DB2F3F}"/>
                  </a:ext>
                </a:extLst>
              </p:cNvPr>
              <p:cNvCxnSpPr/>
              <p:nvPr/>
            </p:nvCxnSpPr>
            <p:spPr>
              <a:xfrm flipV="1">
                <a:off x="9296960" y="2035180"/>
                <a:ext cx="0" cy="41701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Left Brace 64">
                <a:extLst>
                  <a:ext uri="{FF2B5EF4-FFF2-40B4-BE49-F238E27FC236}">
                    <a16:creationId xmlns:a16="http://schemas.microsoft.com/office/drawing/2014/main" id="{CB3FFAC6-7818-4B56-9E7A-4E84F7F9DF9F}"/>
                  </a:ext>
                </a:extLst>
              </p:cNvPr>
              <p:cNvSpPr/>
              <p:nvPr/>
            </p:nvSpPr>
            <p:spPr>
              <a:xfrm rot="16200000">
                <a:off x="2847980" y="1716281"/>
                <a:ext cx="262527" cy="2282509"/>
              </a:xfrm>
              <a:prstGeom prst="leftBrace">
                <a:avLst>
                  <a:gd name="adj1" fmla="val 42154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Left Brace 65">
                <a:extLst>
                  <a:ext uri="{FF2B5EF4-FFF2-40B4-BE49-F238E27FC236}">
                    <a16:creationId xmlns:a16="http://schemas.microsoft.com/office/drawing/2014/main" id="{4FB8E267-C174-C35B-B84D-0D134BF3D3B9}"/>
                  </a:ext>
                </a:extLst>
              </p:cNvPr>
              <p:cNvSpPr/>
              <p:nvPr/>
            </p:nvSpPr>
            <p:spPr>
              <a:xfrm rot="16200000" flipH="1">
                <a:off x="4358799" y="1879748"/>
                <a:ext cx="169089" cy="645691"/>
              </a:xfrm>
              <a:prstGeom prst="leftBrace">
                <a:avLst>
                  <a:gd name="adj1" fmla="val 42154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254722C-96DF-BF6E-29CF-9525B554DB17}"/>
                  </a:ext>
                </a:extLst>
              </p:cNvPr>
              <p:cNvSpPr txBox="1"/>
              <p:nvPr/>
            </p:nvSpPr>
            <p:spPr>
              <a:xfrm>
                <a:off x="3413077" y="1181574"/>
                <a:ext cx="2856428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March – May ’19; </a:t>
                </a:r>
              </a:p>
              <a:p>
                <a:r>
                  <a:rPr lang="en-GB" dirty="0" err="1"/>
                  <a:t>PlasmaMATCH</a:t>
                </a:r>
                <a:r>
                  <a:rPr lang="en-GB" dirty="0"/>
                  <a:t> E - 2 cycles</a:t>
                </a:r>
              </a:p>
              <a:p>
                <a:r>
                  <a:rPr lang="en-GB" dirty="0"/>
                  <a:t>(Olaparib + AZD 6738)</a:t>
                </a:r>
              </a:p>
            </p:txBody>
          </p:sp>
          <p:sp>
            <p:nvSpPr>
              <p:cNvPr id="68" name="Left Brace 67">
                <a:extLst>
                  <a:ext uri="{FF2B5EF4-FFF2-40B4-BE49-F238E27FC236}">
                    <a16:creationId xmlns:a16="http://schemas.microsoft.com/office/drawing/2014/main" id="{FC098342-36D7-30D3-5434-712BB25BBEB9}"/>
                  </a:ext>
                </a:extLst>
              </p:cNvPr>
              <p:cNvSpPr/>
              <p:nvPr/>
            </p:nvSpPr>
            <p:spPr>
              <a:xfrm rot="16200000">
                <a:off x="5145008" y="2349100"/>
                <a:ext cx="242491" cy="1000129"/>
              </a:xfrm>
              <a:prstGeom prst="leftBrace">
                <a:avLst>
                  <a:gd name="adj1" fmla="val 42154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499B17E-D403-66A1-B65C-3C5F55E5578C}"/>
                  </a:ext>
                </a:extLst>
              </p:cNvPr>
              <p:cNvSpPr txBox="1"/>
              <p:nvPr/>
            </p:nvSpPr>
            <p:spPr>
              <a:xfrm>
                <a:off x="4853732" y="3006668"/>
                <a:ext cx="285642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May – Aug ’19;</a:t>
                </a:r>
              </a:p>
              <a:p>
                <a:r>
                  <a:rPr lang="en-GB" dirty="0">
                    <a:solidFill>
                      <a:schemeClr val="tx1"/>
                    </a:solidFill>
                  </a:rPr>
                  <a:t>Capecitabine - 4 cycles</a:t>
                </a:r>
                <a:r>
                  <a:rPr lang="en-GB" dirty="0"/>
                  <a:t> </a:t>
                </a:r>
              </a:p>
            </p:txBody>
          </p:sp>
          <p:sp>
            <p:nvSpPr>
              <p:cNvPr id="70" name="Left Brace 69">
                <a:extLst>
                  <a:ext uri="{FF2B5EF4-FFF2-40B4-BE49-F238E27FC236}">
                    <a16:creationId xmlns:a16="http://schemas.microsoft.com/office/drawing/2014/main" id="{D679A231-F061-4CFE-9349-D0401BE60B12}"/>
                  </a:ext>
                </a:extLst>
              </p:cNvPr>
              <p:cNvSpPr/>
              <p:nvPr/>
            </p:nvSpPr>
            <p:spPr>
              <a:xfrm rot="16200000" flipH="1">
                <a:off x="7449343" y="407222"/>
                <a:ext cx="164595" cy="3530643"/>
              </a:xfrm>
              <a:prstGeom prst="leftBrace">
                <a:avLst>
                  <a:gd name="adj1" fmla="val 42154"/>
                  <a:gd name="adj2" fmla="val 5000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6A988DD-ACB8-225F-2707-7DD58A55D775}"/>
                  </a:ext>
                </a:extLst>
              </p:cNvPr>
              <p:cNvSpPr txBox="1"/>
              <p:nvPr/>
            </p:nvSpPr>
            <p:spPr>
              <a:xfrm>
                <a:off x="6384256" y="1716404"/>
                <a:ext cx="219958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Best supportive care</a:t>
                </a:r>
              </a:p>
            </p:txBody>
          </p:sp>
        </p:grp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A9A46727-3E3D-217D-3EC5-841F5E6C3FB4}"/>
                </a:ext>
              </a:extLst>
            </p:cNvPr>
            <p:cNvSpPr/>
            <p:nvPr/>
          </p:nvSpPr>
          <p:spPr>
            <a:xfrm>
              <a:off x="8601283" y="8991971"/>
              <a:ext cx="9347410" cy="70661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A98E126-0F80-C690-D3C6-B00AFE2960E2}"/>
                </a:ext>
              </a:extLst>
            </p:cNvPr>
            <p:cNvSpPr txBox="1"/>
            <p:nvPr/>
          </p:nvSpPr>
          <p:spPr>
            <a:xfrm>
              <a:off x="8763971" y="10367020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b="1" dirty="0"/>
                <a:t>A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C80B374-BC04-3273-A847-CC39331E7A4C}"/>
                </a:ext>
              </a:extLst>
            </p:cNvPr>
            <p:cNvSpPr txBox="1"/>
            <p:nvPr/>
          </p:nvSpPr>
          <p:spPr>
            <a:xfrm>
              <a:off x="8534222" y="12860297"/>
              <a:ext cx="20605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Aug ‘19; </a:t>
              </a:r>
            </a:p>
            <a:p>
              <a:pPr algn="ctr"/>
              <a:r>
                <a:rPr lang="en-GB" dirty="0"/>
                <a:t>metastatic disease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968040A6-8E88-68A2-4B2E-33E8A26094E4}"/>
                </a:ext>
              </a:extLst>
            </p:cNvPr>
            <p:cNvSpPr txBox="1"/>
            <p:nvPr/>
          </p:nvSpPr>
          <p:spPr>
            <a:xfrm>
              <a:off x="10715298" y="13058455"/>
              <a:ext cx="2199581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dirty="0"/>
                <a:t>Best supportive care</a:t>
              </a:r>
            </a:p>
          </p:txBody>
        </p:sp>
        <p:sp>
          <p:nvSpPr>
            <p:cNvPr id="77" name="Arrow: Pentagon 76">
              <a:extLst>
                <a:ext uri="{FF2B5EF4-FFF2-40B4-BE49-F238E27FC236}">
                  <a16:creationId xmlns:a16="http://schemas.microsoft.com/office/drawing/2014/main" id="{912036F1-A3EB-96F2-4CF0-D50362525C14}"/>
                </a:ext>
              </a:extLst>
            </p:cNvPr>
            <p:cNvSpPr/>
            <p:nvPr/>
          </p:nvSpPr>
          <p:spPr>
            <a:xfrm>
              <a:off x="9205176" y="13744976"/>
              <a:ext cx="4098317" cy="477052"/>
            </a:xfrm>
            <a:prstGeom prst="homePlate">
              <a:avLst>
                <a:gd name="adj" fmla="val 98532"/>
              </a:avLst>
            </a:prstGeom>
            <a:solidFill>
              <a:srgbClr val="00446C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EEC4B06-A07F-9E7C-DD5B-90203CE8A3E0}"/>
                </a:ext>
              </a:extLst>
            </p:cNvPr>
            <p:cNvSpPr txBox="1"/>
            <p:nvPr/>
          </p:nvSpPr>
          <p:spPr>
            <a:xfrm>
              <a:off x="9467701" y="14395925"/>
              <a:ext cx="270387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Aug – Oct ’19;</a:t>
              </a:r>
            </a:p>
            <a:p>
              <a:r>
                <a:rPr lang="en-GB" dirty="0"/>
                <a:t>Capecitabine – 3 cycles </a:t>
              </a:r>
            </a:p>
            <a:p>
              <a:endParaRPr lang="en-GB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9F61EAC-CA80-2C31-08ED-3F505B0CB07D}"/>
                </a:ext>
              </a:extLst>
            </p:cNvPr>
            <p:cNvSpPr txBox="1"/>
            <p:nvPr/>
          </p:nvSpPr>
          <p:spPr>
            <a:xfrm>
              <a:off x="11572947" y="14385602"/>
              <a:ext cx="14251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/>
                <a:t>March 2020; </a:t>
              </a:r>
            </a:p>
            <a:p>
              <a:pPr algn="ctr"/>
              <a:r>
                <a:rPr lang="en-GB" dirty="0"/>
                <a:t>died</a:t>
              </a:r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B595CB5E-1939-9E45-AA69-4CD0F46B3D7A}"/>
                </a:ext>
              </a:extLst>
            </p:cNvPr>
            <p:cNvGrpSpPr/>
            <p:nvPr/>
          </p:nvGrpSpPr>
          <p:grpSpPr>
            <a:xfrm>
              <a:off x="9412193" y="13983335"/>
              <a:ext cx="3223827" cy="8924"/>
              <a:chOff x="9412193" y="13951251"/>
              <a:chExt cx="3223827" cy="8924"/>
            </a:xfrm>
          </p:grpSpPr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EE09F6C9-1CC2-596B-74BB-98C0FC5DE7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12193" y="13955713"/>
                <a:ext cx="645693" cy="0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33B41898-1C2D-CD76-E81A-433976F4CA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057886" y="13955713"/>
                <a:ext cx="645693" cy="0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64C01810-DDAD-2885-E7FF-D175238919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715298" y="13960175"/>
                <a:ext cx="645693" cy="0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B96DB13C-26DC-390A-6EAE-B0B90DFA6E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60991" y="13960175"/>
                <a:ext cx="645693" cy="0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B9CC97D2-0F5D-3A9F-B60D-7F3E64BEA6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90327" y="13951251"/>
                <a:ext cx="645693" cy="0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oval" w="lg" len="lg"/>
                <a:tail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0F41A99A-A9B9-BE62-3D46-851F2BDE922E}"/>
                </a:ext>
              </a:extLst>
            </p:cNvPr>
            <p:cNvCxnSpPr/>
            <p:nvPr/>
          </p:nvCxnSpPr>
          <p:spPr>
            <a:xfrm flipV="1">
              <a:off x="9412193" y="13478382"/>
              <a:ext cx="0" cy="4170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A4E9E49-9AF4-A39C-148C-C451356F55E0}"/>
                </a:ext>
              </a:extLst>
            </p:cNvPr>
            <p:cNvCxnSpPr/>
            <p:nvPr/>
          </p:nvCxnSpPr>
          <p:spPr>
            <a:xfrm flipV="1">
              <a:off x="12268013" y="13995978"/>
              <a:ext cx="0" cy="4170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Left Brace 86">
              <a:extLst>
                <a:ext uri="{FF2B5EF4-FFF2-40B4-BE49-F238E27FC236}">
                  <a16:creationId xmlns:a16="http://schemas.microsoft.com/office/drawing/2014/main" id="{744753E3-4774-9F4B-1430-FE92712E83BF}"/>
                </a:ext>
              </a:extLst>
            </p:cNvPr>
            <p:cNvSpPr/>
            <p:nvPr/>
          </p:nvSpPr>
          <p:spPr>
            <a:xfrm rot="16200000">
              <a:off x="9642660" y="13980697"/>
              <a:ext cx="173896" cy="656559"/>
            </a:xfrm>
            <a:prstGeom prst="leftBrace">
              <a:avLst>
                <a:gd name="adj1" fmla="val 42154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Left Brace 87">
              <a:extLst>
                <a:ext uri="{FF2B5EF4-FFF2-40B4-BE49-F238E27FC236}">
                  <a16:creationId xmlns:a16="http://schemas.microsoft.com/office/drawing/2014/main" id="{50892434-FE8A-A892-3026-6EFA1C0B41C5}"/>
                </a:ext>
              </a:extLst>
            </p:cNvPr>
            <p:cNvSpPr/>
            <p:nvPr/>
          </p:nvSpPr>
          <p:spPr>
            <a:xfrm rot="16200000" flipH="1">
              <a:off x="11081143" y="12549183"/>
              <a:ext cx="175121" cy="2198618"/>
            </a:xfrm>
            <a:prstGeom prst="leftBrace">
              <a:avLst>
                <a:gd name="adj1" fmla="val 42154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1D3B0AFF-765E-A9BB-8A83-21F94496C590}"/>
                </a:ext>
              </a:extLst>
            </p:cNvPr>
            <p:cNvSpPr txBox="1"/>
            <p:nvPr/>
          </p:nvSpPr>
          <p:spPr>
            <a:xfrm>
              <a:off x="8817653" y="13811553"/>
              <a:ext cx="3289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/>
                <a:t>B</a:t>
              </a:r>
            </a:p>
          </p:txBody>
        </p: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5E1D0AB2-6B57-C6EE-2B25-CF82433CD9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64512" y="12567615"/>
              <a:ext cx="7298725" cy="16813"/>
            </a:xfrm>
            <a:prstGeom prst="straightConnector1">
              <a:avLst/>
            </a:prstGeom>
            <a:ln>
              <a:solidFill>
                <a:srgbClr val="00446C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5D815CFA-84A7-BF9A-9FFC-6C82A2D307F3}"/>
                </a:ext>
              </a:extLst>
            </p:cNvPr>
            <p:cNvSpPr txBox="1"/>
            <p:nvPr/>
          </p:nvSpPr>
          <p:spPr>
            <a:xfrm>
              <a:off x="13631015" y="12643741"/>
              <a:ext cx="29872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Time from diagnosis (months)</a:t>
              </a:r>
            </a:p>
          </p:txBody>
        </p:sp>
      </p:grpSp>
      <p:sp>
        <p:nvSpPr>
          <p:cNvPr id="146" name="TextBox 145">
            <a:extLst>
              <a:ext uri="{FF2B5EF4-FFF2-40B4-BE49-F238E27FC236}">
                <a16:creationId xmlns:a16="http://schemas.microsoft.com/office/drawing/2014/main" id="{73CC816C-7E90-B93C-2183-B27B6D2212B8}"/>
              </a:ext>
            </a:extLst>
          </p:cNvPr>
          <p:cNvSpPr txBox="1"/>
          <p:nvPr/>
        </p:nvSpPr>
        <p:spPr>
          <a:xfrm>
            <a:off x="8665583" y="8864350"/>
            <a:ext cx="9347409" cy="9694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900" dirty="0"/>
              <a:t>Of the 16 patients included in the ACCB cohort, receptor status was available for 15. </a:t>
            </a:r>
          </a:p>
          <a:p>
            <a:r>
              <a:rPr lang="en-GB" sz="1900" dirty="0"/>
              <a:t>14 patients were ER0, PR0 and HER2 negative. One patient was ER8, PR5 HER2 1+; they received adjuvant endocrine therapy and have had no recurrence 13 years after treatment.</a:t>
            </a:r>
          </a:p>
        </p:txBody>
      </p:sp>
    </p:spTree>
    <p:extLst>
      <p:ext uri="{BB962C8B-B14F-4D97-AF65-F5344CB8AC3E}">
        <p14:creationId xmlns:p14="http://schemas.microsoft.com/office/powerpoint/2010/main" val="852690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9DD9E7"/>
      </a:accent2>
      <a:accent3>
        <a:srgbClr val="219767"/>
      </a:accent3>
      <a:accent4>
        <a:srgbClr val="838383"/>
      </a:accent4>
      <a:accent5>
        <a:srgbClr val="F05668"/>
      </a:accent5>
      <a:accent6>
        <a:srgbClr val="DF5327"/>
      </a:accent6>
      <a:hlink>
        <a:srgbClr val="F05668"/>
      </a:hlink>
      <a:folHlink>
        <a:srgbClr val="B2B2B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C24C4ACFCE9A48B8FB24D317AF858B" ma:contentTypeVersion="14" ma:contentTypeDescription="Create a new document." ma:contentTypeScope="" ma:versionID="68c0127e6e57a44049a397b87912b0b9">
  <xsd:schema xmlns:xsd="http://www.w3.org/2001/XMLSchema" xmlns:xs="http://www.w3.org/2001/XMLSchema" xmlns:p="http://schemas.microsoft.com/office/2006/metadata/properties" xmlns:ns2="7c3013fe-70f9-4ff4-8610-8d1cdb634c0d" xmlns:ns3="c358cfc3-f71e-41a5-9d77-25d9b3a30863" targetNamespace="http://schemas.microsoft.com/office/2006/metadata/properties" ma:root="true" ma:fieldsID="c1d59cc68b7d24a7e0c1034c94f3ed8a" ns2:_="" ns3:_="">
    <xsd:import namespace="7c3013fe-70f9-4ff4-8610-8d1cdb634c0d"/>
    <xsd:import namespace="c358cfc3-f71e-41a5-9d77-25d9b3a308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3013fe-70f9-4ff4-8610-8d1cdb634c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58cfc3-f71e-41a5-9d77-25d9b3a3086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7c3013fe-70f9-4ff4-8610-8d1cdb634c0d" xsi:nil="true"/>
  </documentManagement>
</p:properties>
</file>

<file path=customXml/itemProps1.xml><?xml version="1.0" encoding="utf-8"?>
<ds:datastoreItem xmlns:ds="http://schemas.openxmlformats.org/officeDocument/2006/customXml" ds:itemID="{73F768C3-CF63-4D6F-84AE-9C79B3595A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3013fe-70f9-4ff4-8610-8d1cdb634c0d"/>
    <ds:schemaRef ds:uri="c358cfc3-f71e-41a5-9d77-25d9b3a308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3943FB-B30E-4EA8-AC49-4555611B5C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DF4B4D-E2FB-4D27-8E56-E0FB6F9C2260}">
  <ds:schemaRefs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c358cfc3-f71e-41a5-9d77-25d9b3a30863"/>
    <ds:schemaRef ds:uri="7c3013fe-70f9-4ff4-8610-8d1cdb634c0d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38627</TotalTime>
  <Words>899</Words>
  <Application>Microsoft Office PowerPoint</Application>
  <PresentationFormat>Custom</PresentationFormat>
  <Paragraphs>125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 Light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finding goes here, translated into plain English. Emphasize the important words.</dc:title>
  <dc:creator>Lisa Greaves</dc:creator>
  <cp:lastModifiedBy>Fiona Britton</cp:lastModifiedBy>
  <cp:revision>96</cp:revision>
  <cp:lastPrinted>2024-12-10T14:26:05Z</cp:lastPrinted>
  <dcterms:created xsi:type="dcterms:W3CDTF">2019-07-25T20:43:26Z</dcterms:created>
  <dcterms:modified xsi:type="dcterms:W3CDTF">2024-12-10T14:26:12Z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0x010100B1C24C4ACFCE9A48B8FB24D317AF858B</vt:lpwstr>
  </property>
</Properties>
</file>