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298" r:id="rId3"/>
    <p:sldId id="306" r:id="rId4"/>
    <p:sldId id="303" r:id="rId5"/>
    <p:sldId id="285" r:id="rId6"/>
    <p:sldId id="319" r:id="rId7"/>
    <p:sldId id="295" r:id="rId8"/>
    <p:sldId id="299" r:id="rId9"/>
    <p:sldId id="300" r:id="rId10"/>
    <p:sldId id="304" r:id="rId11"/>
    <p:sldId id="279" r:id="rId12"/>
    <p:sldId id="342" r:id="rId13"/>
    <p:sldId id="34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037"/>
    <a:srgbClr val="FFD3DA"/>
    <a:srgbClr val="8400A8"/>
    <a:srgbClr val="03CB0C"/>
    <a:srgbClr val="454D2C"/>
    <a:srgbClr val="444B2B"/>
    <a:srgbClr val="7F764D"/>
    <a:srgbClr val="594126"/>
    <a:srgbClr val="2F292B"/>
    <a:srgbClr val="9A9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3" autoAdjust="0"/>
  </p:normalViewPr>
  <p:slideViewPr>
    <p:cSldViewPr snapToGrid="0" snapToObjects="1">
      <p:cViewPr varScale="1">
        <p:scale>
          <a:sx n="86" d="100"/>
          <a:sy n="86" d="100"/>
        </p:scale>
        <p:origin x="1543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512AE-BB04-564C-8114-2F2F9A0735E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8BE8-D6D2-6446-AC70-DD05E861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8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445FE-8361-FA46-8112-F5C595E3906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FE684-AFE7-754F-9CD5-FFC815CFF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83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to emphasize that research is focused on patients with advanced or recurrent disease that isn’t curable. </a:t>
            </a:r>
          </a:p>
          <a:p>
            <a:r>
              <a:rPr lang="en-US" dirty="0"/>
              <a:t>About half of patients don’t get metastases and have a chance at a cure, don’t need to stress out about. We just don’t know exactly which half of patients they are.</a:t>
            </a:r>
          </a:p>
          <a:p>
            <a:r>
              <a:rPr lang="en-US" dirty="0"/>
              <a:t>Also, mention that genetic alterations I will mention do not mean ACC is inheritable.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684-AFE7-754F-9CD5-FFC815CFFB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2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ICI: TIGIT (TIM-3, LAG-3, OX-40 just 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FE684-AFE7-754F-9CD5-FFC815CFFB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_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198"/>
            <a:ext cx="9144000" cy="537667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4931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507284"/>
            <a:ext cx="2133600" cy="365125"/>
          </a:xfrm>
        </p:spPr>
        <p:txBody>
          <a:bodyPr/>
          <a:lstStyle>
            <a:lvl1pPr algn="r">
              <a:defRPr sz="13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December 2016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811132"/>
            <a:ext cx="9144000" cy="2076598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344" y="6019697"/>
            <a:ext cx="8149456" cy="7908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344" y="4871505"/>
            <a:ext cx="8149456" cy="1023931"/>
          </a:xfrm>
        </p:spPr>
        <p:txBody>
          <a:bodyPr>
            <a:normAutofit/>
          </a:bodyPr>
          <a:lstStyle>
            <a:lvl1pPr>
              <a:defRPr sz="3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1" y="316804"/>
            <a:ext cx="3238993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5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7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673948"/>
            <a:ext cx="9144000" cy="1195921"/>
          </a:xfrm>
          <a:prstGeom prst="rect">
            <a:avLst/>
          </a:prstGeom>
          <a:solidFill>
            <a:srgbClr val="1B3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394"/>
            <a:ext cx="8229600" cy="40519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187" y="6095206"/>
            <a:ext cx="568526" cy="365125"/>
          </a:xfrm>
        </p:spPr>
        <p:txBody>
          <a:bodyPr anchor="ctr"/>
          <a:lstStyle>
            <a:lvl1pPr algn="l">
              <a:defRPr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2C622B6-6AA4-2846-B58F-8F4A226E66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0" y="5928373"/>
            <a:ext cx="2704306" cy="71001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166244" y="6107076"/>
            <a:ext cx="0" cy="365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937729" y="6133678"/>
            <a:ext cx="3074211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300" dirty="0">
                <a:solidFill>
                  <a:srgbClr val="FFFFFF"/>
                </a:solidFill>
                <a:latin typeface="Helvetica"/>
                <a:cs typeface="Helvetica"/>
              </a:rPr>
              <a:t>ACCRF</a:t>
            </a:r>
            <a:r>
              <a:rPr lang="en-US" sz="1300" baseline="0" dirty="0">
                <a:solidFill>
                  <a:srgbClr val="FFFFFF"/>
                </a:solidFill>
                <a:latin typeface="Helvetica"/>
                <a:cs typeface="Helvetica"/>
              </a:rPr>
              <a:t> Research Update</a:t>
            </a:r>
            <a:endParaRPr lang="en-US" sz="13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806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8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8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2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6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108"/>
            <a:ext cx="8229600" cy="812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4422"/>
            <a:ext cx="8229600" cy="4154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December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622B6-6AA4-2846-B58F-8F4A226E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ellies Krew Balloons 2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028"/>
            <a:ext cx="9144000" cy="53766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931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507284"/>
            <a:ext cx="2133600" cy="365125"/>
          </a:xfrm>
        </p:spPr>
        <p:txBody>
          <a:bodyPr/>
          <a:lstStyle>
            <a:lvl1pPr algn="r">
              <a:defRPr sz="13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May 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811132"/>
            <a:ext cx="9144000" cy="2076598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7344" y="6019697"/>
            <a:ext cx="8149456" cy="790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FFFFFF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/>
                <a:cs typeface="Helvetica"/>
              </a:rPr>
              <a:t>Jeff Kaufman, Executive Director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7344" y="4871505"/>
            <a:ext cx="8149456" cy="10239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rgbClr val="FFFFFF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US" dirty="0">
                <a:latin typeface="Helvetica"/>
                <a:cs typeface="Helvetica"/>
              </a:rPr>
              <a:t>ACCRF Research Update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1" y="316804"/>
            <a:ext cx="3238993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5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09"/>
            <a:ext cx="8229600" cy="716002"/>
          </a:xfrm>
        </p:spPr>
        <p:txBody>
          <a:bodyPr/>
          <a:lstStyle/>
          <a:p>
            <a:r>
              <a:rPr lang="en-US" dirty="0">
                <a:latin typeface="Seravek Medium"/>
                <a:cs typeface="Seravek Medium"/>
              </a:rPr>
              <a:t>Open Clinical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5094"/>
            <a:ext cx="8229600" cy="458327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1500" b="1" dirty="0">
                <a:solidFill>
                  <a:schemeClr val="accent5"/>
                </a:solidFill>
                <a:latin typeface="Avenir Black"/>
                <a:cs typeface="Avenir Black"/>
              </a:rPr>
              <a:t>MYB</a:t>
            </a:r>
          </a:p>
          <a:p>
            <a:pPr lvl="1"/>
            <a:r>
              <a:rPr lang="en-US" sz="1500" b="1" dirty="0">
                <a:latin typeface="Avenir Next Regular"/>
                <a:cs typeface="Avenir Next Regular"/>
              </a:rPr>
              <a:t>ATRA</a:t>
            </a:r>
            <a:r>
              <a:rPr lang="en-US" sz="1500" dirty="0">
                <a:latin typeface="Avenir Next Regular"/>
                <a:cs typeface="Avenir Next Regular"/>
              </a:rPr>
              <a:t>, Phase II, Boston, MA, USA</a:t>
            </a:r>
          </a:p>
          <a:p>
            <a:r>
              <a:rPr lang="en-US" sz="1500" b="1" dirty="0">
                <a:solidFill>
                  <a:srgbClr val="F5AD5B"/>
                </a:solidFill>
                <a:latin typeface="Avenir Black"/>
                <a:cs typeface="Avenir Black"/>
              </a:rPr>
              <a:t>NOTCH</a:t>
            </a:r>
          </a:p>
          <a:p>
            <a:pPr lvl="1"/>
            <a:r>
              <a:rPr lang="en-US" sz="1500" b="1" dirty="0">
                <a:latin typeface="Avenir Next Regular"/>
                <a:cs typeface="Avenir Next Regular"/>
              </a:rPr>
              <a:t>AL101 (NOTCH inhibitor)</a:t>
            </a:r>
            <a:r>
              <a:rPr lang="en-US" sz="1500" dirty="0">
                <a:latin typeface="Avenir Next Regular"/>
                <a:cs typeface="Avenir Next Regular"/>
              </a:rPr>
              <a:t>, Phase II, Multiple sites in Denmark, France, Spain, UK and USA</a:t>
            </a:r>
          </a:p>
          <a:p>
            <a:pPr lvl="1"/>
            <a:r>
              <a:rPr lang="en-US" sz="1500" b="1" dirty="0">
                <a:latin typeface="Avenir Next Regular"/>
                <a:cs typeface="Avenir Next Regular"/>
              </a:rPr>
              <a:t>CB-103 (NOTCH inhibitor)</a:t>
            </a:r>
            <a:r>
              <a:rPr lang="en-US" sz="1500" dirty="0">
                <a:latin typeface="Avenir Next Regular"/>
                <a:cs typeface="Avenir Next Regular"/>
              </a:rPr>
              <a:t>, Phase I, Multiple sites in the Netherlands, Spain, and Switzerland</a:t>
            </a:r>
          </a:p>
          <a:p>
            <a:r>
              <a:rPr lang="en-US" sz="1500" b="1" dirty="0">
                <a:solidFill>
                  <a:srgbClr val="F5AD5B"/>
                </a:solidFill>
                <a:latin typeface="Avenir Black"/>
                <a:cs typeface="Avenir Black"/>
              </a:rPr>
              <a:t>MULTIKINASE INHIBITOR</a:t>
            </a:r>
          </a:p>
          <a:p>
            <a:pPr lvl="1"/>
            <a:r>
              <a:rPr lang="en-US" sz="1500" b="1" dirty="0" err="1">
                <a:solidFill>
                  <a:srgbClr val="1B3C60"/>
                </a:solidFill>
                <a:latin typeface="Avenir Next Regular"/>
                <a:cs typeface="Avenir Next Regular"/>
              </a:rPr>
              <a:t>Rivoceranib</a:t>
            </a:r>
            <a:r>
              <a:rPr lang="en-US" sz="1500" b="1" dirty="0">
                <a:solidFill>
                  <a:srgbClr val="1B3C60"/>
                </a:solidFill>
                <a:latin typeface="Avenir Next Regular"/>
                <a:cs typeface="Avenir Next Regular"/>
              </a:rPr>
              <a:t> (VEGFR inhibitor)</a:t>
            </a:r>
            <a:r>
              <a:rPr lang="en-US" sz="1500" dirty="0">
                <a:solidFill>
                  <a:srgbClr val="1B3C60"/>
                </a:solidFill>
                <a:latin typeface="Avenir Next Regular"/>
                <a:cs typeface="Avenir Next Regular"/>
              </a:rPr>
              <a:t>, Phase II, Multiple sites in Korea and USA</a:t>
            </a:r>
          </a:p>
          <a:p>
            <a:pPr lvl="1"/>
            <a:r>
              <a:rPr lang="en-US" sz="1500" b="1" dirty="0" err="1">
                <a:latin typeface="Avenir Next Regular"/>
                <a:cs typeface="Avenir Next Regular"/>
              </a:rPr>
              <a:t>Axitinib</a:t>
            </a:r>
            <a:r>
              <a:rPr lang="en-US" sz="1500" b="1" dirty="0">
                <a:latin typeface="Avenir Next Regular"/>
                <a:cs typeface="Avenir Next Regular"/>
              </a:rPr>
              <a:t> (Tyrosine Kinase Inhibitor) plus Avelumab (PD-L1 inhibitor)</a:t>
            </a:r>
            <a:r>
              <a:rPr lang="en-US" sz="1500" dirty="0">
                <a:latin typeface="Avenir Next Regular"/>
                <a:cs typeface="Avenir Next Regular"/>
              </a:rPr>
              <a:t>, Phase II, Houston, TX, USA</a:t>
            </a:r>
          </a:p>
          <a:p>
            <a:r>
              <a:rPr lang="en-US" sz="1500" b="1" dirty="0">
                <a:solidFill>
                  <a:schemeClr val="accent5"/>
                </a:solidFill>
                <a:latin typeface="Avenir Black"/>
                <a:cs typeface="Avenir Black"/>
              </a:rPr>
              <a:t>MDM2</a:t>
            </a:r>
          </a:p>
          <a:p>
            <a:pPr lvl="1"/>
            <a:r>
              <a:rPr lang="en-US" sz="1500" b="1" dirty="0">
                <a:latin typeface="Avenir Next Regular"/>
                <a:cs typeface="Avenir Next Regular"/>
              </a:rPr>
              <a:t>APG-115</a:t>
            </a:r>
            <a:r>
              <a:rPr lang="en-US" sz="1500" dirty="0">
                <a:latin typeface="Avenir Next Regular"/>
                <a:cs typeface="Avenir Next Regular"/>
              </a:rPr>
              <a:t>, Phase II, Ann Arbor, MI, USA</a:t>
            </a:r>
          </a:p>
          <a:p>
            <a:r>
              <a:rPr lang="en-US" sz="1500" b="1" dirty="0">
                <a:solidFill>
                  <a:srgbClr val="F5AD5B"/>
                </a:solidFill>
                <a:latin typeface="Avenir Black"/>
                <a:cs typeface="Avenir Black"/>
              </a:rPr>
              <a:t>IMMUNOTHERAPY</a:t>
            </a:r>
          </a:p>
          <a:p>
            <a:pPr lvl="1"/>
            <a:r>
              <a:rPr lang="en-US" sz="1500" b="1" dirty="0">
                <a:latin typeface="Avenir Next Regular"/>
                <a:cs typeface="Avenir Next Regular"/>
              </a:rPr>
              <a:t>Pembrolizumab (PD-1 inhibitor) plus Docetaxel</a:t>
            </a:r>
            <a:r>
              <a:rPr lang="en-US" sz="1500" dirty="0">
                <a:latin typeface="Avenir Next Regular"/>
                <a:cs typeface="Avenir Next Regular"/>
              </a:rPr>
              <a:t>, Phase II, Chicago, IL, USA</a:t>
            </a:r>
          </a:p>
          <a:p>
            <a:pPr lvl="1"/>
            <a:r>
              <a:rPr lang="en-US" sz="1500" b="1" dirty="0">
                <a:latin typeface="Avenir Next Regular"/>
                <a:cs typeface="Avenir Next Regular"/>
              </a:rPr>
              <a:t>Nivolumab (PD-1 inhibitor) plus Ipilimumab (CTLA-4 inhibitor) plus radiation therapy</a:t>
            </a:r>
            <a:r>
              <a:rPr lang="en-US" sz="1500" dirty="0">
                <a:latin typeface="Avenir Next Regular"/>
                <a:cs typeface="Avenir Next Regular"/>
              </a:rPr>
              <a:t>, Phase II, Seattle, WA, USA</a:t>
            </a:r>
          </a:p>
          <a:p>
            <a:r>
              <a:rPr lang="en-US" sz="1500" b="1" dirty="0">
                <a:solidFill>
                  <a:schemeClr val="accent5"/>
                </a:solidFill>
                <a:latin typeface="Avenir Black"/>
                <a:cs typeface="Avenir Black"/>
              </a:rPr>
              <a:t>HDAC</a:t>
            </a:r>
          </a:p>
          <a:p>
            <a:pPr lvl="1"/>
            <a:r>
              <a:rPr lang="en-US" sz="1500" b="1" dirty="0" err="1">
                <a:latin typeface="Avenir Next Regular"/>
                <a:cs typeface="Avenir Next Regular"/>
              </a:rPr>
              <a:t>Chidamide</a:t>
            </a:r>
            <a:r>
              <a:rPr lang="en-US" sz="1500" b="1" dirty="0">
                <a:latin typeface="Avenir Next Regular"/>
                <a:cs typeface="Avenir Next Regular"/>
              </a:rPr>
              <a:t> (HDAC inhibitor)</a:t>
            </a:r>
            <a:r>
              <a:rPr lang="en-US" sz="1500" dirty="0">
                <a:latin typeface="Avenir Next Regular"/>
                <a:cs typeface="Avenir Next Regular"/>
              </a:rPr>
              <a:t>, Phase II, Shanghai, China</a:t>
            </a:r>
          </a:p>
          <a:p>
            <a:pPr lvl="1"/>
            <a:r>
              <a:rPr lang="en-US" sz="1500" b="1" dirty="0" err="1">
                <a:latin typeface="Avenir Next Regular"/>
                <a:cs typeface="Avenir Next Regular"/>
              </a:rPr>
              <a:t>Chidamide</a:t>
            </a:r>
            <a:r>
              <a:rPr lang="en-US" sz="1500" b="1" dirty="0">
                <a:latin typeface="Avenir Next Regular"/>
                <a:cs typeface="Avenir Next Regular"/>
              </a:rPr>
              <a:t> (HDAC inhibitor) plus Cisplatin</a:t>
            </a:r>
            <a:r>
              <a:rPr lang="en-US" sz="1500" dirty="0">
                <a:latin typeface="Avenir Next Regular"/>
                <a:cs typeface="Avenir Next Regular"/>
              </a:rPr>
              <a:t>, Phase II, Beijing, China</a:t>
            </a:r>
          </a:p>
          <a:p>
            <a:r>
              <a:rPr lang="en-US" sz="1500" b="1" dirty="0">
                <a:solidFill>
                  <a:schemeClr val="accent5"/>
                </a:solidFill>
                <a:latin typeface="Avenir Black"/>
                <a:cs typeface="Avenir Black"/>
              </a:rPr>
              <a:t>UNRESECTABLE (INOPERABLE) ACC</a:t>
            </a:r>
          </a:p>
          <a:p>
            <a:pPr lvl="1"/>
            <a:r>
              <a:rPr lang="en-US" sz="1500" b="1" dirty="0">
                <a:latin typeface="Avenir Next Regular"/>
                <a:cs typeface="Avenir Next Regular"/>
              </a:rPr>
              <a:t>CV8102</a:t>
            </a:r>
            <a:r>
              <a:rPr lang="en-US" sz="1500" dirty="0">
                <a:latin typeface="Avenir Next Regular"/>
                <a:cs typeface="Avenir Next Regular"/>
              </a:rPr>
              <a:t>, Phase II, Multiple sites in Germany</a:t>
            </a:r>
            <a:endParaRPr lang="en-US" sz="15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0F3F3-AE11-49DD-8A20-B2D91A363BCF}"/>
              </a:ext>
            </a:extLst>
          </p:cNvPr>
          <p:cNvSpPr txBox="1"/>
          <p:nvPr/>
        </p:nvSpPr>
        <p:spPr>
          <a:xfrm>
            <a:off x="1404941" y="580445"/>
            <a:ext cx="693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2"/>
              </a:rPr>
              <a:t>https://www.accrf.org/treatment-options/clinical-trials/current-studies/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4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 Clinical Trials on the Horizon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5300" y="1105943"/>
            <a:ext cx="7433399" cy="439567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dirty="0"/>
              <a:t>Immune checkpoint inhibitor combinations with other targeted agents </a:t>
            </a:r>
          </a:p>
          <a:p>
            <a:pPr>
              <a:lnSpc>
                <a:spcPct val="140000"/>
              </a:lnSpc>
              <a:defRPr/>
            </a:pPr>
            <a:r>
              <a:rPr lang="en-US" dirty="0"/>
              <a:t>MYB DNA vaccine reopening</a:t>
            </a:r>
          </a:p>
          <a:p>
            <a:pPr>
              <a:lnSpc>
                <a:spcPct val="140000"/>
              </a:lnSpc>
              <a:defRPr/>
            </a:pPr>
            <a:r>
              <a:rPr lang="en-US" dirty="0"/>
              <a:t>PSMA </a:t>
            </a:r>
            <a:r>
              <a:rPr lang="en-US" dirty="0" err="1"/>
              <a:t>radiopharmecuticals</a:t>
            </a:r>
            <a:endParaRPr lang="en-US" dirty="0"/>
          </a:p>
          <a:p>
            <a:pPr>
              <a:lnSpc>
                <a:spcPct val="140000"/>
              </a:lnSpc>
              <a:defRPr/>
            </a:pPr>
            <a:r>
              <a:rPr lang="en-US" dirty="0"/>
              <a:t>PRMT5 inhibitors</a:t>
            </a:r>
          </a:p>
          <a:p>
            <a:pPr>
              <a:lnSpc>
                <a:spcPct val="140000"/>
              </a:lnSpc>
              <a:defRPr/>
            </a:pPr>
            <a:r>
              <a:rPr lang="en-US" dirty="0"/>
              <a:t>WNT inhibitor</a:t>
            </a:r>
          </a:p>
          <a:p>
            <a:pPr>
              <a:lnSpc>
                <a:spcPct val="140000"/>
              </a:lnSpc>
              <a:defRPr/>
            </a:pPr>
            <a:r>
              <a:rPr lang="en-US" dirty="0"/>
              <a:t>Personalized cancer vaccine</a:t>
            </a:r>
          </a:p>
          <a:p>
            <a:pPr>
              <a:lnSpc>
                <a:spcPct val="140000"/>
              </a:lnSpc>
              <a:defRPr/>
            </a:pPr>
            <a:r>
              <a:rPr lang="en-US" dirty="0"/>
              <a:t>…and more in the pipeline…</a:t>
            </a:r>
          </a:p>
          <a:p>
            <a:pPr>
              <a:lnSpc>
                <a:spcPct val="14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0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Seravek Medium"/>
              </a:rPr>
              <a:t>Clinical Trials for ACC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272E218-F07D-4603-BE4A-0F6AD5195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416" y="975429"/>
            <a:ext cx="190448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5854A8-3897-48B7-ADB4-DFB2208397D8}"/>
              </a:ext>
            </a:extLst>
          </p:cNvPr>
          <p:cNvGrpSpPr/>
          <p:nvPr/>
        </p:nvGrpSpPr>
        <p:grpSpPr>
          <a:xfrm>
            <a:off x="1482012" y="861249"/>
            <a:ext cx="6027575" cy="4708319"/>
            <a:chOff x="1558212" y="861249"/>
            <a:chExt cx="6027575" cy="4708319"/>
          </a:xfrm>
        </p:grpSpPr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D87A9C7D-BE54-4ACE-96C2-E0B653E6F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212" y="861249"/>
              <a:ext cx="6027575" cy="470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8C2B47-3AFB-44AD-ABD3-EA78870ED0E7}"/>
                </a:ext>
              </a:extLst>
            </p:cNvPr>
            <p:cNvSpPr txBox="1"/>
            <p:nvPr/>
          </p:nvSpPr>
          <p:spPr>
            <a:xfrm>
              <a:off x="3052762" y="1021148"/>
              <a:ext cx="30384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982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5300" y="1017037"/>
            <a:ext cx="7433399" cy="459066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dirty="0"/>
              <a:t>Basic Research</a:t>
            </a:r>
          </a:p>
          <a:p>
            <a:pPr lvl="1">
              <a:lnSpc>
                <a:spcPct val="140000"/>
              </a:lnSpc>
              <a:defRPr/>
            </a:pPr>
            <a:r>
              <a:rPr lang="en-US" dirty="0"/>
              <a:t>Some labs in hotspots have shut down for 1-3 months</a:t>
            </a:r>
          </a:p>
          <a:p>
            <a:pPr lvl="1">
              <a:lnSpc>
                <a:spcPct val="140000"/>
              </a:lnSpc>
              <a:defRPr/>
            </a:pPr>
            <a:r>
              <a:rPr lang="en-US" dirty="0"/>
              <a:t>Cell cultures and other valuable resources are being maintained</a:t>
            </a:r>
          </a:p>
          <a:p>
            <a:pPr>
              <a:lnSpc>
                <a:spcPct val="140000"/>
              </a:lnSpc>
              <a:defRPr/>
            </a:pPr>
            <a:r>
              <a:rPr lang="en-US" dirty="0"/>
              <a:t>Preclinical Drug Screening</a:t>
            </a:r>
          </a:p>
          <a:p>
            <a:pPr lvl="1">
              <a:lnSpc>
                <a:spcPct val="140000"/>
              </a:lnSpc>
              <a:defRPr/>
            </a:pPr>
            <a:r>
              <a:rPr lang="en-US" dirty="0"/>
              <a:t>No delay in ACCRF’s contract research studies</a:t>
            </a:r>
          </a:p>
          <a:p>
            <a:pPr>
              <a:lnSpc>
                <a:spcPct val="140000"/>
              </a:lnSpc>
              <a:defRPr/>
            </a:pPr>
            <a:r>
              <a:rPr lang="en-US" dirty="0"/>
              <a:t>Clinical Trials</a:t>
            </a:r>
          </a:p>
          <a:p>
            <a:pPr lvl="1">
              <a:lnSpc>
                <a:spcPct val="140000"/>
              </a:lnSpc>
              <a:defRPr/>
            </a:pPr>
            <a:r>
              <a:rPr lang="en-US" dirty="0"/>
              <a:t>Travel limitations impacting out-of-town patients, particularly for infused drugs (oral drugs may be shipped)</a:t>
            </a:r>
          </a:p>
          <a:p>
            <a:pPr lvl="1">
              <a:lnSpc>
                <a:spcPct val="140000"/>
              </a:lnSpc>
              <a:defRPr/>
            </a:pPr>
            <a:r>
              <a:rPr lang="en-US" dirty="0"/>
              <a:t>Immune checkpoint inhibitors problematic due to COVID-19 symptom overlap</a:t>
            </a:r>
          </a:p>
          <a:p>
            <a:pPr lvl="1">
              <a:lnSpc>
                <a:spcPct val="140000"/>
              </a:lnSpc>
              <a:defRPr/>
            </a:pPr>
            <a:r>
              <a:rPr lang="en-US" dirty="0"/>
              <a:t>Telemedicine is facilitating access and will likely persist in the future</a:t>
            </a:r>
          </a:p>
          <a:p>
            <a:pPr>
              <a:lnSpc>
                <a:spcPct val="14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3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Roots of ACCRF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685" y="1382839"/>
            <a:ext cx="3788401" cy="380265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kern="0" dirty="0"/>
              <a:t>ACCRF is a public charity established in December 2005 in Needham, Massachusetts, USA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kern="0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kern="0" dirty="0"/>
              <a:t>ACCRF was founded by Marnie and Jeff Kaufman. Marnie was diagnosed with ACC at 38 years old when she had four boys under the age of 10.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1800" kern="0" dirty="0"/>
          </a:p>
          <a:p>
            <a:pPr>
              <a:buFontTx/>
              <a:buChar char="•"/>
              <a:defRPr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kern="0" dirty="0"/>
          </a:p>
          <a:p>
            <a:pPr>
              <a:buFontTx/>
              <a:buChar char="•"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073"/>
            <a:ext cx="4390365" cy="339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26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121400" y="1564227"/>
            <a:ext cx="2895600" cy="30104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136900" y="1564227"/>
            <a:ext cx="2895600" cy="301040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9959" y="1564227"/>
            <a:ext cx="2895600" cy="301040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ACCRF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16" y="1486479"/>
            <a:ext cx="2526951" cy="3010405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solidFill>
                  <a:srgbClr val="162D4E"/>
                </a:solidFill>
                <a:latin typeface="+mj-lt"/>
              </a:rPr>
              <a:t>Accelerate the development of </a:t>
            </a:r>
            <a:br>
              <a:rPr lang="en-US" sz="1800" dirty="0">
                <a:solidFill>
                  <a:srgbClr val="162D4E"/>
                </a:solidFill>
                <a:latin typeface="+mj-lt"/>
              </a:rPr>
            </a:br>
            <a:r>
              <a:rPr lang="en-US" sz="1800" b="1" dirty="0">
                <a:solidFill>
                  <a:srgbClr val="162D4E"/>
                </a:solidFill>
                <a:latin typeface="+mj-lt"/>
              </a:rPr>
              <a:t>better treatments </a:t>
            </a:r>
            <a:br>
              <a:rPr lang="en-US" sz="1800" b="1" dirty="0">
                <a:solidFill>
                  <a:srgbClr val="162D4E"/>
                </a:solidFill>
                <a:latin typeface="+mj-lt"/>
              </a:rPr>
            </a:br>
            <a:r>
              <a:rPr lang="en-US" sz="1800" b="1" dirty="0">
                <a:solidFill>
                  <a:srgbClr val="162D4E"/>
                </a:solidFill>
                <a:latin typeface="+mj-lt"/>
              </a:rPr>
              <a:t>and a cure </a:t>
            </a:r>
            <a:br>
              <a:rPr lang="en-US" sz="1800" b="1" dirty="0">
                <a:solidFill>
                  <a:srgbClr val="162D4E"/>
                </a:solidFill>
                <a:latin typeface="+mj-lt"/>
              </a:rPr>
            </a:br>
            <a:r>
              <a:rPr lang="en-US" sz="1800" dirty="0">
                <a:solidFill>
                  <a:srgbClr val="162D4E"/>
                </a:solidFill>
                <a:latin typeface="+mj-lt"/>
              </a:rPr>
              <a:t>for ACC patients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9959" y="1019993"/>
            <a:ext cx="2895600" cy="418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1400" b="1" spc="100" dirty="0">
                <a:latin typeface="Avenir Next Regular"/>
                <a:cs typeface="Avenir Next Regular"/>
              </a:rPr>
              <a:t>MISSION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136900" y="1019993"/>
            <a:ext cx="2895600" cy="418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1400" b="1" spc="100" dirty="0">
                <a:latin typeface="Avenir Next Regular"/>
                <a:cs typeface="Avenir Next Regular"/>
              </a:rPr>
              <a:t>GOAL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121400" y="1019993"/>
            <a:ext cx="2895600" cy="418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1400" b="1" spc="100" dirty="0">
                <a:latin typeface="Avenir Next Regular"/>
                <a:cs typeface="Avenir Next Regular"/>
              </a:rPr>
              <a:t>STRATEGY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327051" y="1486479"/>
            <a:ext cx="2526951" cy="3010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solidFill>
                  <a:srgbClr val="162D4E"/>
                </a:solidFill>
                <a:latin typeface="+mj-lt"/>
                <a:cs typeface="Helvetica"/>
              </a:rPr>
              <a:t>Develop a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162D4E"/>
                </a:solidFill>
                <a:latin typeface="+mj-lt"/>
                <a:cs typeface="Helvetica"/>
              </a:rPr>
              <a:t>pipeline of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162D4E"/>
                </a:solidFill>
                <a:latin typeface="+mj-lt"/>
                <a:cs typeface="Helvetica"/>
              </a:rPr>
              <a:t>clinical trials</a:t>
            </a:r>
            <a:br>
              <a:rPr lang="en-US" sz="1800" dirty="0">
                <a:solidFill>
                  <a:srgbClr val="162D4E"/>
                </a:solidFill>
                <a:latin typeface="+mj-lt"/>
                <a:cs typeface="Helvetica"/>
              </a:rPr>
            </a:br>
            <a:r>
              <a:rPr lang="en-US" sz="1800" dirty="0">
                <a:solidFill>
                  <a:srgbClr val="162D4E"/>
                </a:solidFill>
                <a:latin typeface="+mj-lt"/>
                <a:cs typeface="Helvetica"/>
              </a:rPr>
              <a:t>based on the best available science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195306" y="1486479"/>
            <a:ext cx="2743362" cy="3010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solidFill>
                  <a:srgbClr val="162D4E"/>
                </a:solidFill>
                <a:latin typeface="+mj-lt"/>
                <a:cs typeface="Helvetica"/>
              </a:rPr>
              <a:t>Create a </a:t>
            </a:r>
            <a:r>
              <a:rPr lang="en-US" sz="1800" b="1" dirty="0">
                <a:solidFill>
                  <a:srgbClr val="162D4E"/>
                </a:solidFill>
                <a:latin typeface="+mj-lt"/>
                <a:cs typeface="Helvetica"/>
              </a:rPr>
              <a:t>community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162D4E"/>
                </a:solidFill>
                <a:latin typeface="+mj-lt"/>
                <a:cs typeface="Helvetica"/>
              </a:rPr>
              <a:t>of researchers </a:t>
            </a:r>
            <a:br>
              <a:rPr lang="en-US" sz="1800" b="1" dirty="0">
                <a:solidFill>
                  <a:srgbClr val="162D4E"/>
                </a:solidFill>
                <a:latin typeface="+mj-lt"/>
                <a:cs typeface="Helvetica"/>
              </a:rPr>
            </a:br>
            <a:r>
              <a:rPr lang="en-US" sz="1800" dirty="0">
                <a:solidFill>
                  <a:srgbClr val="162D4E"/>
                </a:solidFill>
                <a:latin typeface="+mj-lt"/>
                <a:cs typeface="Helvetica"/>
              </a:rPr>
              <a:t>following a </a:t>
            </a:r>
            <a:r>
              <a:rPr lang="en-US" sz="1800" b="1" dirty="0">
                <a:solidFill>
                  <a:srgbClr val="162D4E"/>
                </a:solidFill>
                <a:latin typeface="+mj-lt"/>
                <a:cs typeface="Helvetica"/>
              </a:rPr>
              <a:t>coordinated plan</a:t>
            </a:r>
            <a:r>
              <a:rPr lang="en-US" sz="1800" dirty="0">
                <a:solidFill>
                  <a:srgbClr val="162D4E"/>
                </a:solidFill>
                <a:latin typeface="+mj-lt"/>
                <a:cs typeface="Helvetica"/>
              </a:rPr>
              <a:t> that is driven by </a:t>
            </a:r>
            <a:r>
              <a:rPr lang="en-US" sz="1800" b="1" dirty="0">
                <a:solidFill>
                  <a:srgbClr val="162D4E"/>
                </a:solidFill>
                <a:latin typeface="+mj-lt"/>
                <a:cs typeface="Helvetica"/>
              </a:rPr>
              <a:t>supportive and supported patients</a:t>
            </a: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CB298B18-1545-4BC4-B3FC-3515A2E28074}"/>
              </a:ext>
            </a:extLst>
          </p:cNvPr>
          <p:cNvSpPr/>
          <p:nvPr/>
        </p:nvSpPr>
        <p:spPr>
          <a:xfrm flipH="1">
            <a:off x="5472663" y="4809931"/>
            <a:ext cx="1119674" cy="56159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488C0B7E-00CB-4E9C-83FF-3F48B5F785BC}"/>
              </a:ext>
            </a:extLst>
          </p:cNvPr>
          <p:cNvSpPr/>
          <p:nvPr/>
        </p:nvSpPr>
        <p:spPr>
          <a:xfrm flipH="1">
            <a:off x="2481744" y="4809931"/>
            <a:ext cx="1119674" cy="56159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7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26A1EB7-97D0-493C-A26D-932E7077BB6F}"/>
              </a:ext>
            </a:extLst>
          </p:cNvPr>
          <p:cNvSpPr/>
          <p:nvPr/>
        </p:nvSpPr>
        <p:spPr>
          <a:xfrm>
            <a:off x="3683000" y="1857479"/>
            <a:ext cx="2006600" cy="2006600"/>
          </a:xfrm>
          <a:prstGeom prst="ellipse">
            <a:avLst/>
          </a:prstGeom>
          <a:solidFill>
            <a:srgbClr val="09A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1" name="Picture 10" descr="NetworkArrows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1460515"/>
            <a:ext cx="2933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ACCRF Research Network</a:t>
            </a:r>
          </a:p>
        </p:txBody>
      </p:sp>
      <p:sp>
        <p:nvSpPr>
          <p:cNvPr id="12293" name="Slide Number Placehold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BEC378E-4262-482B-8878-19CBC55D241F}" type="slidenum">
              <a:rPr lang="en-US" altLang="en-US" sz="1200" smtClean="0">
                <a:solidFill>
                  <a:srgbClr val="FFFFFF"/>
                </a:solidFill>
                <a:latin typeface="Helvetica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590550" y="2663929"/>
            <a:ext cx="26162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MD Anderson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University of Virginia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    Gothenburg University (Sweden)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University of Melbourne (Australia)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University of Munster (Germany)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Seoul National University (Korea)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err="1">
                <a:solidFill>
                  <a:srgbClr val="162D4E"/>
                </a:solidFill>
                <a:latin typeface="+mn-lt"/>
              </a:rPr>
              <a:t>Radboud</a:t>
            </a: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 University (Netherlands)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University of Manchester (UK)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Massachusetts General Hospital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Memorial Sloan-Kettering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Johns Hopkins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Dana-Farber Cancer Institute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University of New Mexico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Massachusetts Institute of Technology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Yale University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3581400" y="4873729"/>
            <a:ext cx="2311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National Institute of Dental and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Craniofacial Research (NIDCR)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 National Cancer Institute (NCI)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E49F9E-5949-4CCF-A022-698716CDA672}"/>
              </a:ext>
            </a:extLst>
          </p:cNvPr>
          <p:cNvSpPr/>
          <p:nvPr/>
        </p:nvSpPr>
        <p:spPr>
          <a:xfrm>
            <a:off x="3683000" y="2032104"/>
            <a:ext cx="20066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100" dirty="0">
                <a:solidFill>
                  <a:srgbClr val="162D4E"/>
                </a:solidFill>
                <a:latin typeface="Helvetica"/>
                <a:ea typeface="+mn-ea"/>
                <a:cs typeface="Helvetica"/>
              </a:rPr>
              <a:t>ACCRF</a:t>
            </a:r>
            <a:endParaRPr lang="en-US" sz="1200" b="1" spc="100" dirty="0">
              <a:solidFill>
                <a:schemeClr val="bg1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1200" dirty="0">
                <a:solidFill>
                  <a:schemeClr val="bg1"/>
                </a:solidFill>
                <a:ea typeface="ＭＳ Ｐゴシック" charset="0"/>
                <a:cs typeface="Helvetica"/>
              </a:rPr>
              <a:t>Encourages collaborations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1200" dirty="0">
                <a:solidFill>
                  <a:schemeClr val="bg1"/>
                </a:solidFill>
                <a:ea typeface="ＭＳ Ｐゴシック" charset="0"/>
                <a:cs typeface="Helvetica"/>
              </a:rPr>
              <a:t>Provides Grants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1200" dirty="0">
                <a:solidFill>
                  <a:schemeClr val="bg1"/>
                </a:solidFill>
                <a:ea typeface="ＭＳ Ｐゴシック" charset="0"/>
                <a:cs typeface="Helvetica"/>
              </a:rPr>
              <a:t>Hosts scientific meetings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1200" dirty="0">
                <a:solidFill>
                  <a:schemeClr val="bg1"/>
                </a:solidFill>
                <a:ea typeface="ＭＳ Ｐゴシック" charset="0"/>
                <a:cs typeface="Helvetica"/>
              </a:rPr>
              <a:t>Manages PDX platform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1200" dirty="0">
                <a:solidFill>
                  <a:schemeClr val="bg1"/>
                </a:solidFill>
                <a:ea typeface="ＭＳ Ｐゴシック" charset="0"/>
                <a:cs typeface="Helvetica"/>
              </a:rPr>
              <a:t>Engages Biopharma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1200" dirty="0">
                <a:solidFill>
                  <a:schemeClr val="bg1"/>
                </a:solidFill>
                <a:ea typeface="ＭＳ Ｐゴシック" charset="0"/>
                <a:cs typeface="Helvetica"/>
              </a:rPr>
              <a:t>and Government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F6E2356-0A67-4C59-9DC0-DC46864F2855}"/>
              </a:ext>
            </a:extLst>
          </p:cNvPr>
          <p:cNvSpPr/>
          <p:nvPr/>
        </p:nvSpPr>
        <p:spPr>
          <a:xfrm>
            <a:off x="3581400" y="4168879"/>
            <a:ext cx="2311400" cy="585788"/>
          </a:xfrm>
          <a:prstGeom prst="roundRect">
            <a:avLst/>
          </a:prstGeom>
          <a:solidFill>
            <a:srgbClr val="64D1A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8" name="TextBox 13"/>
          <p:cNvSpPr txBox="1">
            <a:spLocks noChangeArrowheads="1"/>
          </p:cNvSpPr>
          <p:nvPr/>
        </p:nvSpPr>
        <p:spPr bwMode="auto">
          <a:xfrm>
            <a:off x="3581400" y="4251429"/>
            <a:ext cx="231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62D4E"/>
                </a:solidFill>
                <a:latin typeface="Helvetica" panose="020B0604020202020204" pitchFamily="34" charset="0"/>
              </a:rPr>
              <a:t>Government</a:t>
            </a:r>
            <a:endParaRPr lang="en-US" altLang="en-US" sz="1100">
              <a:solidFill>
                <a:srgbClr val="162D4E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18BEE9A-55D4-4C64-888C-5F1352E4F311}"/>
              </a:ext>
            </a:extLst>
          </p:cNvPr>
          <p:cNvSpPr/>
          <p:nvPr/>
        </p:nvSpPr>
        <p:spPr>
          <a:xfrm>
            <a:off x="444500" y="1984479"/>
            <a:ext cx="2933700" cy="585788"/>
          </a:xfrm>
          <a:prstGeom prst="roundRect">
            <a:avLst/>
          </a:prstGeom>
          <a:solidFill>
            <a:srgbClr val="A7D2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00" name="TextBox 15"/>
          <p:cNvSpPr txBox="1">
            <a:spLocks noChangeArrowheads="1"/>
          </p:cNvSpPr>
          <p:nvPr/>
        </p:nvSpPr>
        <p:spPr bwMode="auto">
          <a:xfrm>
            <a:off x="444500" y="2067029"/>
            <a:ext cx="293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62D4E"/>
                </a:solidFill>
                <a:latin typeface="Helvetica" panose="020B0604020202020204" pitchFamily="34" charset="0"/>
              </a:rPr>
              <a:t>Academic Institutions</a:t>
            </a:r>
            <a:endParaRPr lang="en-US" altLang="en-US" sz="1100">
              <a:solidFill>
                <a:srgbClr val="162D4E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803840A-F3BE-495B-9893-CC6D395123B0}"/>
              </a:ext>
            </a:extLst>
          </p:cNvPr>
          <p:cNvSpPr/>
          <p:nvPr/>
        </p:nvSpPr>
        <p:spPr>
          <a:xfrm>
            <a:off x="5867400" y="1984479"/>
            <a:ext cx="2933700" cy="585788"/>
          </a:xfrm>
          <a:prstGeom prst="roundRect">
            <a:avLst/>
          </a:prstGeom>
          <a:solidFill>
            <a:srgbClr val="F5AD5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02" name="TextBox 17"/>
          <p:cNvSpPr txBox="1">
            <a:spLocks noChangeArrowheads="1"/>
          </p:cNvSpPr>
          <p:nvPr/>
        </p:nvSpPr>
        <p:spPr bwMode="auto">
          <a:xfrm>
            <a:off x="5867400" y="2067029"/>
            <a:ext cx="293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62D4E"/>
                </a:solidFill>
                <a:latin typeface="Helvetica" panose="020B0604020202020204" pitchFamily="34" charset="0"/>
              </a:rPr>
              <a:t>Private Industry</a:t>
            </a:r>
            <a:endParaRPr lang="en-US" altLang="en-US" sz="1100">
              <a:solidFill>
                <a:srgbClr val="162D4E"/>
              </a:solidFill>
              <a:latin typeface="Helvetica" panose="020B0604020202020204" pitchFamily="34" charset="0"/>
            </a:endParaRPr>
          </a:p>
        </p:txBody>
      </p:sp>
      <p:sp>
        <p:nvSpPr>
          <p:cNvPr id="12303" name="TextBox 18"/>
          <p:cNvSpPr txBox="1">
            <a:spLocks noChangeArrowheads="1"/>
          </p:cNvSpPr>
          <p:nvPr/>
        </p:nvSpPr>
        <p:spPr bwMode="auto">
          <a:xfrm>
            <a:off x="6032500" y="2663929"/>
            <a:ext cx="26162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South Texas Accelerated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Research Therapeutics (START)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err="1">
                <a:solidFill>
                  <a:srgbClr val="162D4E"/>
                </a:solidFill>
                <a:latin typeface="+mn-lt"/>
              </a:rPr>
              <a:t>Bethyl</a:t>
            </a: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 Labs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Cell Signaling Technology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Novartis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Pfizer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Eli Lilly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Merck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Bristol-Myers Squibb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Abbott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Bayer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Astra Zeneca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err="1">
                <a:solidFill>
                  <a:srgbClr val="162D4E"/>
                </a:solidFill>
                <a:latin typeface="+mn-lt"/>
              </a:rPr>
              <a:t>Glaxo</a:t>
            </a: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 Smith Kline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162D4E"/>
                </a:solidFill>
                <a:latin typeface="+mn-lt"/>
              </a:rPr>
              <a:t>Ayala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err="1">
                <a:solidFill>
                  <a:srgbClr val="162D4E"/>
                </a:solidFill>
                <a:latin typeface="+mn-lt"/>
              </a:rPr>
              <a:t>Syndax</a:t>
            </a:r>
            <a:endParaRPr lang="en-US" altLang="en-US" sz="1100" dirty="0">
              <a:solidFill>
                <a:srgbClr val="162D4E"/>
              </a:solidFill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59474" y="870613"/>
            <a:ext cx="2336800" cy="548701"/>
            <a:chOff x="3556000" y="991846"/>
            <a:chExt cx="2336800" cy="585447"/>
          </a:xfrm>
        </p:grpSpPr>
        <p:sp>
          <p:nvSpPr>
            <p:cNvPr id="18" name="Rounded Rectangle 17"/>
            <p:cNvSpPr/>
            <p:nvPr/>
          </p:nvSpPr>
          <p:spPr>
            <a:xfrm>
              <a:off x="3556000" y="991846"/>
              <a:ext cx="2311400" cy="58544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81400" y="1099903"/>
              <a:ext cx="23114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rgbClr val="162D4E"/>
                  </a:solidFill>
                  <a:latin typeface="+mj-lt"/>
                  <a:cs typeface="Helvetica"/>
                </a:rPr>
                <a:t>Patients</a:t>
              </a:r>
              <a:endParaRPr lang="en-US" sz="1100" dirty="0">
                <a:solidFill>
                  <a:srgbClr val="162D4E"/>
                </a:solidFill>
                <a:latin typeface="+mj-lt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7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61013" y="4955982"/>
            <a:ext cx="8843284" cy="576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161013" y="2480970"/>
            <a:ext cx="8843284" cy="47480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61013" y="1093626"/>
            <a:ext cx="8843284" cy="4748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648200" y="2590800"/>
            <a:ext cx="2120898" cy="22041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412015" y="2590800"/>
            <a:ext cx="2120898" cy="22041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883400" y="2654300"/>
            <a:ext cx="2120898" cy="21406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61013" y="2590800"/>
            <a:ext cx="2120898" cy="22041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883400" y="1308099"/>
            <a:ext cx="2120898" cy="10378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648200" y="1308099"/>
            <a:ext cx="2120898" cy="10378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400300" y="1308099"/>
            <a:ext cx="2120898" cy="10378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61013" y="1308099"/>
            <a:ext cx="2120898" cy="10378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74"/>
            <a:ext cx="8229600" cy="812141"/>
          </a:xfrm>
        </p:spPr>
        <p:txBody>
          <a:bodyPr/>
          <a:lstStyle/>
          <a:p>
            <a:r>
              <a:rPr lang="en-US" dirty="0"/>
              <a:t>ACCRF Research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1013" y="1248683"/>
            <a:ext cx="8843286" cy="319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012" y="2590800"/>
            <a:ext cx="8843285" cy="368557"/>
          </a:xfrm>
          <a:prstGeom prst="rect">
            <a:avLst/>
          </a:prstGeom>
          <a:solidFill>
            <a:srgbClr val="40B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0" y="1054752"/>
            <a:ext cx="9143999" cy="474802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162D4E"/>
                </a:solidFill>
              </a:rPr>
              <a:t>ACC Patient Community</a:t>
            </a:r>
            <a:endParaRPr lang="en-US" sz="1400" dirty="0">
              <a:solidFill>
                <a:srgbClr val="162D4E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2472888"/>
            <a:ext cx="9143999" cy="474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600"/>
              </a:spcAft>
              <a:buFont typeface="Arial"/>
              <a:buNone/>
            </a:pPr>
            <a:r>
              <a:rPr lang="en-US" sz="1800" b="1" dirty="0">
                <a:solidFill>
                  <a:srgbClr val="162D4E"/>
                </a:solidFill>
                <a:latin typeface="Helvetica"/>
                <a:cs typeface="Helvetica"/>
              </a:rPr>
              <a:t>ACC Research Community</a:t>
            </a:r>
            <a:endParaRPr lang="en-US" sz="1400" dirty="0">
              <a:solidFill>
                <a:srgbClr val="162D4E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61014" y="4854452"/>
            <a:ext cx="8830584" cy="670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400" dirty="0">
                <a:solidFill>
                  <a:srgbClr val="162D4E"/>
                </a:solidFill>
                <a:latin typeface="Helvetica"/>
                <a:cs typeface="Helvetica"/>
              </a:rPr>
              <a:t>Better Therapies and Outcomes for Patients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2" y="1676129"/>
            <a:ext cx="23196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Helvetica"/>
                <a:cs typeface="Helvetica"/>
              </a:rPr>
              <a:t>Donation of Specimens </a:t>
            </a:r>
          </a:p>
          <a:p>
            <a:pPr algn="ctr"/>
            <a:r>
              <a:rPr lang="en-US" sz="1200" b="1" dirty="0">
                <a:latin typeface="Helvetica"/>
                <a:cs typeface="Helvetica"/>
              </a:rPr>
              <a:t>&amp; Medical Records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25700" y="1768462"/>
            <a:ext cx="209549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Helvetica"/>
                <a:cs typeface="Helvetica"/>
              </a:rPr>
              <a:t>Funding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8200" y="1676129"/>
            <a:ext cx="21293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Helvetica"/>
                <a:cs typeface="Helvetica"/>
              </a:rPr>
              <a:t>Input on Key Challenges</a:t>
            </a:r>
          </a:p>
          <a:p>
            <a:pPr algn="ctr"/>
            <a:r>
              <a:rPr lang="en-US" sz="1200" b="1" dirty="0">
                <a:latin typeface="Helvetica"/>
                <a:cs typeface="Helvetica"/>
              </a:rPr>
              <a:t>&amp; Unmet Needs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3400" y="1768462"/>
            <a:ext cx="21094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Helvetica"/>
                <a:cs typeface="Helvetica"/>
              </a:rPr>
              <a:t>Clinical Trial Enrollment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7339" y="3021131"/>
            <a:ext cx="2065703" cy="17389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latin typeface="Helvetica"/>
                <a:cs typeface="Helvetica"/>
              </a:rPr>
              <a:t>Building Blocks of Research</a:t>
            </a:r>
          </a:p>
          <a:p>
            <a:pPr algn="ctr"/>
            <a:endParaRPr lang="en-US" sz="1100" b="1" dirty="0">
              <a:latin typeface="Helvetica"/>
              <a:cs typeface="Helvetica"/>
            </a:endParaRPr>
          </a:p>
          <a:p>
            <a:r>
              <a:rPr lang="en-US" sz="1200" dirty="0">
                <a:latin typeface="Helvetica"/>
                <a:cs typeface="Helvetica"/>
              </a:rPr>
              <a:t>What can researchers work with to find answers?</a:t>
            </a:r>
          </a:p>
          <a:p>
            <a:endParaRPr lang="en-US" sz="1200" dirty="0">
              <a:latin typeface="Helvetica"/>
              <a:cs typeface="Helvetica"/>
            </a:endParaRPr>
          </a:p>
          <a:p>
            <a:r>
              <a:rPr lang="en-US" sz="1200" dirty="0">
                <a:latin typeface="Helvetica"/>
                <a:cs typeface="Helvetica"/>
              </a:rPr>
              <a:t>• Biorepository &amp; Registry</a:t>
            </a:r>
          </a:p>
          <a:p>
            <a:r>
              <a:rPr lang="en-US" sz="1200" dirty="0">
                <a:latin typeface="Helvetica"/>
                <a:cs typeface="Helvetica"/>
              </a:rPr>
              <a:t>• Cell Lines</a:t>
            </a:r>
          </a:p>
          <a:p>
            <a:r>
              <a:rPr lang="en-US" sz="1200" dirty="0">
                <a:latin typeface="Helvetica"/>
                <a:cs typeface="Helvetica"/>
              </a:rPr>
              <a:t>• Mouse Models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9200" y="3021131"/>
            <a:ext cx="1969726" cy="17543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latin typeface="Helvetica"/>
                <a:cs typeface="Helvetica"/>
              </a:rPr>
              <a:t>Mechanisms of Action</a:t>
            </a:r>
          </a:p>
          <a:p>
            <a:pPr algn="ctr"/>
            <a:endParaRPr lang="en-US" sz="1200" b="1" dirty="0">
              <a:latin typeface="Helvetica"/>
              <a:cs typeface="Helvetica"/>
            </a:endParaRPr>
          </a:p>
          <a:p>
            <a:endParaRPr lang="en-US" sz="1200" dirty="0">
              <a:latin typeface="Helvetica"/>
              <a:cs typeface="Helvetica"/>
            </a:endParaRPr>
          </a:p>
          <a:p>
            <a:r>
              <a:rPr lang="en-US" sz="1200" dirty="0">
                <a:latin typeface="Helvetica"/>
                <a:cs typeface="Helvetica"/>
              </a:rPr>
              <a:t>What biological processes make ACC possible?</a:t>
            </a:r>
          </a:p>
          <a:p>
            <a:endParaRPr lang="en-US" sz="1200" dirty="0">
              <a:latin typeface="Helvetica"/>
              <a:cs typeface="Helvetica"/>
            </a:endParaRPr>
          </a:p>
          <a:p>
            <a:r>
              <a:rPr lang="en-US" sz="1200" dirty="0">
                <a:latin typeface="Helvetica"/>
                <a:cs typeface="Helvetica"/>
              </a:rPr>
              <a:t>• Genomics</a:t>
            </a:r>
          </a:p>
          <a:p>
            <a:r>
              <a:rPr lang="en-US" sz="1200" dirty="0">
                <a:latin typeface="Helvetica"/>
                <a:cs typeface="Helvetica"/>
              </a:rPr>
              <a:t>• Pathway Identification</a:t>
            </a:r>
          </a:p>
          <a:p>
            <a:r>
              <a:rPr lang="en-US" sz="1200" dirty="0">
                <a:latin typeface="Helvetica"/>
                <a:cs typeface="Helvetica"/>
              </a:rPr>
              <a:t>• Target Validation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4400" y="3021131"/>
            <a:ext cx="1969726" cy="17543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latin typeface="Helvetica"/>
                <a:cs typeface="Helvetica"/>
              </a:rPr>
              <a:t>Translational Research</a:t>
            </a:r>
          </a:p>
          <a:p>
            <a:endParaRPr lang="en-US" sz="1200" dirty="0">
              <a:latin typeface="Helvetica"/>
              <a:cs typeface="Helvetica"/>
            </a:endParaRPr>
          </a:p>
          <a:p>
            <a:endParaRPr lang="en-US" sz="1200" dirty="0">
              <a:latin typeface="Helvetica"/>
              <a:cs typeface="Helvetica"/>
            </a:endParaRPr>
          </a:p>
          <a:p>
            <a:r>
              <a:rPr lang="en-US" sz="1200" dirty="0">
                <a:latin typeface="Helvetica"/>
                <a:cs typeface="Helvetica"/>
              </a:rPr>
              <a:t>What will hit the Achilles’ heels of ACC?</a:t>
            </a:r>
          </a:p>
          <a:p>
            <a:endParaRPr lang="en-US" sz="1200" dirty="0">
              <a:latin typeface="Helvetica"/>
              <a:cs typeface="Helvetica"/>
            </a:endParaRPr>
          </a:p>
          <a:p>
            <a:r>
              <a:rPr lang="en-US" sz="1200" dirty="0">
                <a:latin typeface="Helvetica"/>
                <a:cs typeface="Helvetica"/>
              </a:rPr>
              <a:t>• Functional Studies</a:t>
            </a:r>
          </a:p>
          <a:p>
            <a:r>
              <a:rPr lang="en-US" sz="1200" dirty="0">
                <a:latin typeface="Helvetica"/>
                <a:cs typeface="Helvetica"/>
              </a:rPr>
              <a:t>• Drug Discovery</a:t>
            </a:r>
          </a:p>
          <a:p>
            <a:r>
              <a:rPr lang="en-US" sz="1200" dirty="0">
                <a:latin typeface="Helvetica"/>
                <a:cs typeface="Helvetica"/>
              </a:rPr>
              <a:t>• Preclinical Screening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34200" y="3021131"/>
            <a:ext cx="1969726" cy="17543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latin typeface="Helvetica"/>
                <a:cs typeface="Helvetica"/>
              </a:rPr>
              <a:t>Clinical Research</a:t>
            </a:r>
          </a:p>
          <a:p>
            <a:endParaRPr lang="en-US" sz="1200" dirty="0">
              <a:latin typeface="Helvetica"/>
              <a:cs typeface="Helvetica"/>
            </a:endParaRPr>
          </a:p>
          <a:p>
            <a:endParaRPr lang="en-US" sz="1200" dirty="0">
              <a:latin typeface="Helvetica"/>
              <a:cs typeface="Helvetica"/>
            </a:endParaRPr>
          </a:p>
          <a:p>
            <a:r>
              <a:rPr lang="en-US" sz="1200" dirty="0">
                <a:latin typeface="Helvetica"/>
                <a:cs typeface="Helvetica"/>
              </a:rPr>
              <a:t>What will work in actual patients?</a:t>
            </a:r>
          </a:p>
          <a:p>
            <a:endParaRPr lang="en-US" sz="1200" dirty="0">
              <a:latin typeface="Helvetica"/>
              <a:cs typeface="Helvetica"/>
            </a:endParaRPr>
          </a:p>
          <a:p>
            <a:r>
              <a:rPr lang="en-US" sz="1200" dirty="0">
                <a:latin typeface="Helvetica"/>
                <a:cs typeface="Helvetica"/>
              </a:rPr>
              <a:t>• Approved Drugs</a:t>
            </a:r>
          </a:p>
          <a:p>
            <a:r>
              <a:rPr lang="en-US" sz="1200" dirty="0">
                <a:latin typeface="Helvetica"/>
                <a:cs typeface="Helvetica"/>
              </a:rPr>
              <a:t>• Novel Drugs</a:t>
            </a:r>
          </a:p>
          <a:p>
            <a:r>
              <a:rPr lang="en-US" sz="1200" dirty="0">
                <a:latin typeface="Helvetica"/>
                <a:cs typeface="Helvetica"/>
              </a:rPr>
              <a:t>• Radiation/Radiology</a:t>
            </a:r>
          </a:p>
        </p:txBody>
      </p:sp>
      <p:pic>
        <p:nvPicPr>
          <p:cNvPr id="32" name="Picture 31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62" y="2239412"/>
            <a:ext cx="99338" cy="204520"/>
          </a:xfrm>
          <a:prstGeom prst="rect">
            <a:avLst/>
          </a:prstGeom>
        </p:spPr>
      </p:pic>
      <p:pic>
        <p:nvPicPr>
          <p:cNvPr id="33" name="Picture 32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64" y="2239412"/>
            <a:ext cx="99338" cy="204520"/>
          </a:xfrm>
          <a:prstGeom prst="rect">
            <a:avLst/>
          </a:prstGeom>
        </p:spPr>
      </p:pic>
      <p:pic>
        <p:nvPicPr>
          <p:cNvPr id="34" name="Picture 33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62" y="2239412"/>
            <a:ext cx="99338" cy="204520"/>
          </a:xfrm>
          <a:prstGeom prst="rect">
            <a:avLst/>
          </a:prstGeom>
        </p:spPr>
      </p:pic>
      <p:pic>
        <p:nvPicPr>
          <p:cNvPr id="35" name="Picture 34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2239412"/>
            <a:ext cx="99338" cy="204520"/>
          </a:xfrm>
          <a:prstGeom prst="rect">
            <a:avLst/>
          </a:prstGeom>
        </p:spPr>
      </p:pic>
      <p:pic>
        <p:nvPicPr>
          <p:cNvPr id="36" name="Picture 35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6079" y="3657600"/>
            <a:ext cx="99338" cy="204520"/>
          </a:xfrm>
          <a:prstGeom prst="rect">
            <a:avLst/>
          </a:prstGeom>
        </p:spPr>
      </p:pic>
      <p:pic>
        <p:nvPicPr>
          <p:cNvPr id="37" name="Picture 36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2191" y="3657600"/>
            <a:ext cx="99338" cy="204520"/>
          </a:xfrm>
          <a:prstGeom prst="rect">
            <a:avLst/>
          </a:prstGeom>
        </p:spPr>
      </p:pic>
      <p:pic>
        <p:nvPicPr>
          <p:cNvPr id="38" name="Picture 37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03157" y="3657600"/>
            <a:ext cx="99338" cy="204520"/>
          </a:xfrm>
          <a:prstGeom prst="rect">
            <a:avLst/>
          </a:prstGeom>
        </p:spPr>
      </p:pic>
      <p:pic>
        <p:nvPicPr>
          <p:cNvPr id="39" name="Picture 38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686300"/>
            <a:ext cx="99338" cy="2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j-lt"/>
              </a:rPr>
              <a:t>How We Think ACC Works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1938"/>
            <a:ext cx="27035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oup 15"/>
          <p:cNvGrpSpPr>
            <a:grpSpLocks/>
          </p:cNvGrpSpPr>
          <p:nvPr/>
        </p:nvGrpSpPr>
        <p:grpSpPr bwMode="auto">
          <a:xfrm>
            <a:off x="3181350" y="1011938"/>
            <a:ext cx="5676900" cy="2165350"/>
            <a:chOff x="3276600" y="1655763"/>
            <a:chExt cx="5676900" cy="2165350"/>
          </a:xfrm>
        </p:grpSpPr>
        <p:pic>
          <p:nvPicPr>
            <p:cNvPr id="2459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655763"/>
              <a:ext cx="2703513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225" y="1658938"/>
              <a:ext cx="2708275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710964" y="3164588"/>
            <a:ext cx="1867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1B3C60"/>
                </a:solidFill>
                <a:latin typeface="+mn-lt"/>
              </a:rPr>
              <a:t>Grade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1B3C60"/>
                </a:solidFill>
                <a:latin typeface="+mn-lt"/>
              </a:rPr>
              <a:t>No solid component</a:t>
            </a:r>
          </a:p>
        </p:txBody>
      </p:sp>
      <p:sp>
        <p:nvSpPr>
          <p:cNvPr id="24582" name="TextBox 26"/>
          <p:cNvSpPr txBox="1">
            <a:spLocks noChangeArrowheads="1"/>
          </p:cNvSpPr>
          <p:nvPr/>
        </p:nvSpPr>
        <p:spPr bwMode="auto">
          <a:xfrm>
            <a:off x="4089579" y="3164588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1B3C60"/>
                </a:solidFill>
                <a:latin typeface="+mn-lt"/>
              </a:rPr>
              <a:t>Grade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1B3C60"/>
                </a:solidFill>
                <a:latin typeface="+mn-lt"/>
              </a:rPr>
              <a:t>&lt;30% solid</a:t>
            </a:r>
          </a:p>
        </p:txBody>
      </p:sp>
      <p:sp>
        <p:nvSpPr>
          <p:cNvPr id="24583" name="TextBox 27"/>
          <p:cNvSpPr txBox="1">
            <a:spLocks noChangeArrowheads="1"/>
          </p:cNvSpPr>
          <p:nvPr/>
        </p:nvSpPr>
        <p:spPr bwMode="auto">
          <a:xfrm>
            <a:off x="7059791" y="3164588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1B3C60"/>
                </a:solidFill>
                <a:latin typeface="+mn-lt"/>
              </a:rPr>
              <a:t>Grade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1B3C60"/>
                </a:solidFill>
                <a:latin typeface="+mn-lt"/>
              </a:rPr>
              <a:t>&gt;30% solid</a:t>
            </a:r>
          </a:p>
        </p:txBody>
      </p:sp>
      <p:sp>
        <p:nvSpPr>
          <p:cNvPr id="24584" name="TextBox 3"/>
          <p:cNvSpPr txBox="1">
            <a:spLocks noChangeArrowheads="1"/>
          </p:cNvSpPr>
          <p:nvPr/>
        </p:nvSpPr>
        <p:spPr bwMode="auto">
          <a:xfrm>
            <a:off x="6831013" y="2913763"/>
            <a:ext cx="1890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+mn-lt"/>
              </a:rPr>
              <a:t>Szanto et al., Cancer (1984)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D18C5A-059E-4C89-B8D3-27BC2C90AA24}"/>
              </a:ext>
            </a:extLst>
          </p:cNvPr>
          <p:cNvCxnSpPr/>
          <p:nvPr/>
        </p:nvCxnSpPr>
        <p:spPr>
          <a:xfrm>
            <a:off x="304800" y="3890656"/>
            <a:ext cx="8458200" cy="0"/>
          </a:xfrm>
          <a:prstGeom prst="line">
            <a:avLst/>
          </a:prstGeom>
          <a:ln w="101600" cmpd="sng">
            <a:gradFill flip="none" rotWithShape="1">
              <a:gsLst>
                <a:gs pos="0">
                  <a:srgbClr val="09AED8"/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3276600" y="4175825"/>
            <a:ext cx="548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1B3C60"/>
                </a:solidFill>
                <a:latin typeface="+mn-lt"/>
              </a:rPr>
              <a:t>Mutations in </a:t>
            </a:r>
            <a:r>
              <a:rPr lang="en-US" altLang="en-US" sz="1600" i="1" dirty="0">
                <a:solidFill>
                  <a:srgbClr val="1B3C60"/>
                </a:solidFill>
                <a:latin typeface="+mn-lt"/>
              </a:rPr>
              <a:t>NOTCH1</a:t>
            </a:r>
            <a:r>
              <a:rPr lang="en-US" altLang="en-US" sz="1600" dirty="0">
                <a:solidFill>
                  <a:srgbClr val="1B3C60"/>
                </a:solidFill>
                <a:latin typeface="+mn-lt"/>
              </a:rPr>
              <a:t>, </a:t>
            </a:r>
            <a:r>
              <a:rPr lang="en-US" altLang="en-US" sz="1600" i="1" dirty="0">
                <a:solidFill>
                  <a:srgbClr val="1B3C60"/>
                </a:solidFill>
                <a:latin typeface="+mn-lt"/>
              </a:rPr>
              <a:t>FGFR</a:t>
            </a:r>
            <a:r>
              <a:rPr lang="en-US" altLang="en-US" sz="1600" dirty="0">
                <a:solidFill>
                  <a:srgbClr val="1B3C60"/>
                </a:solidFill>
                <a:latin typeface="+mn-lt"/>
              </a:rPr>
              <a:t>, </a:t>
            </a:r>
            <a:r>
              <a:rPr lang="en-US" altLang="en-US" sz="1600" i="1" dirty="0">
                <a:solidFill>
                  <a:srgbClr val="1B3C60"/>
                </a:solidFill>
                <a:latin typeface="+mn-lt"/>
              </a:rPr>
              <a:t>PI3K</a:t>
            </a:r>
            <a:r>
              <a:rPr lang="en-US" altLang="en-US" sz="1600" dirty="0">
                <a:solidFill>
                  <a:srgbClr val="1B3C60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1B3C60"/>
                </a:solidFill>
                <a:latin typeface="+mn-lt"/>
              </a:rPr>
              <a:t>and chromatin modifiers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B410B3-BEED-4092-B0EC-9567ACA3D269}"/>
              </a:ext>
            </a:extLst>
          </p:cNvPr>
          <p:cNvSpPr/>
          <p:nvPr/>
        </p:nvSpPr>
        <p:spPr>
          <a:xfrm>
            <a:off x="304800" y="4118133"/>
            <a:ext cx="8534400" cy="762000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9AED8"/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90" name="TextBox 12"/>
          <p:cNvSpPr txBox="1">
            <a:spLocks noChangeArrowheads="1"/>
          </p:cNvSpPr>
          <p:nvPr/>
        </p:nvSpPr>
        <p:spPr bwMode="auto">
          <a:xfrm>
            <a:off x="304800" y="4175825"/>
            <a:ext cx="2667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rgbClr val="1B3C60"/>
                </a:solidFill>
                <a:latin typeface="+mn-lt"/>
              </a:rPr>
              <a:t>MYB</a:t>
            </a:r>
            <a:r>
              <a:rPr lang="en-US" altLang="en-US" sz="1600" dirty="0">
                <a:solidFill>
                  <a:srgbClr val="1B3C60"/>
                </a:solidFill>
                <a:latin typeface="+mn-lt"/>
              </a:rPr>
              <a:t> or </a:t>
            </a:r>
            <a:r>
              <a:rPr lang="en-US" altLang="en-US" sz="1600" i="1" dirty="0">
                <a:solidFill>
                  <a:srgbClr val="1B3C60"/>
                </a:solidFill>
                <a:latin typeface="+mn-lt"/>
              </a:rPr>
              <a:t>MYBL1</a:t>
            </a:r>
            <a:r>
              <a:rPr lang="en-US" altLang="en-US" sz="1600" dirty="0">
                <a:solidFill>
                  <a:srgbClr val="1B3C60"/>
                </a:solidFill>
                <a:latin typeface="+mn-lt"/>
              </a:rPr>
              <a:t> fusion and overexpression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9ECB880C-E99F-4407-A0BD-6C17F4F0F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373" y="4934716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1B3C60"/>
                </a:solidFill>
                <a:latin typeface="+mn-lt"/>
              </a:rPr>
              <a:t>Secondary drivers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1B3C60"/>
                </a:solidFill>
                <a:latin typeface="+mn-lt"/>
              </a:rPr>
              <a:t>more aggressive growth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E7EB49-35EB-4FC5-B124-F28BBC5430E3}"/>
              </a:ext>
            </a:extLst>
          </p:cNvPr>
          <p:cNvSpPr/>
          <p:nvPr/>
        </p:nvSpPr>
        <p:spPr>
          <a:xfrm>
            <a:off x="298573" y="4877024"/>
            <a:ext cx="8534400" cy="762000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9AED8"/>
                </a:gs>
                <a:gs pos="100000">
                  <a:srgbClr val="FFFFFF"/>
                </a:gs>
              </a:gsLst>
              <a:lin ang="108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2992B53F-8973-47D4-859C-B461FC319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73" y="4934716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1B3C60"/>
                </a:solidFill>
                <a:latin typeface="+mn-lt"/>
              </a:rPr>
              <a:t>Sufficient to start tumors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1B3C60"/>
                </a:solidFill>
                <a:latin typeface="+mn-lt"/>
              </a:rPr>
              <a:t>and for slow growth</a:t>
            </a:r>
          </a:p>
        </p:txBody>
      </p:sp>
    </p:spTree>
    <p:extLst>
      <p:ext uri="{BB962C8B-B14F-4D97-AF65-F5344CB8AC3E}">
        <p14:creationId xmlns:p14="http://schemas.microsoft.com/office/powerpoint/2010/main" val="60884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4392"/>
            <a:ext cx="8686800" cy="812141"/>
          </a:xfrm>
        </p:spPr>
        <p:txBody>
          <a:bodyPr>
            <a:normAutofit/>
          </a:bodyPr>
          <a:lstStyle/>
          <a:p>
            <a:r>
              <a:rPr lang="en-US" dirty="0"/>
              <a:t>ACCRF Support: Lab to Clinic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12" b="53576"/>
          <a:stretch/>
        </p:blipFill>
        <p:spPr>
          <a:xfrm>
            <a:off x="3216489" y="1063038"/>
            <a:ext cx="5130800" cy="11975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9237" y="1177339"/>
            <a:ext cx="25590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400A8"/>
                </a:solidFill>
                <a:cs typeface="Avenir Book"/>
              </a:rPr>
              <a:t>ACCRF grant to screen for MYB inhibitors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3437" t="16112" r="24687" b="9258"/>
          <a:stretch/>
        </p:blipFill>
        <p:spPr>
          <a:xfrm>
            <a:off x="1362074" y="1771490"/>
            <a:ext cx="555625" cy="44963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90512" y="988249"/>
            <a:ext cx="8510588" cy="1335848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9349"/>
          <a:stretch/>
        </p:blipFill>
        <p:spPr>
          <a:xfrm>
            <a:off x="2877691" y="2683921"/>
            <a:ext cx="5808396" cy="1515561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49237" y="2891451"/>
            <a:ext cx="255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400A8"/>
                </a:solidFill>
                <a:cs typeface="Avenir Book"/>
              </a:rPr>
              <a:t>ATRA inhibits tumor growth in ACC models</a:t>
            </a:r>
          </a:p>
          <a:p>
            <a:pPr algn="ctr"/>
            <a:endParaRPr lang="en-US" sz="1600" dirty="0">
              <a:solidFill>
                <a:srgbClr val="8400A8"/>
              </a:solidFill>
              <a:cs typeface="Avenir Book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074" y="3537782"/>
            <a:ext cx="254000" cy="51318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0512" y="2569616"/>
            <a:ext cx="8510588" cy="162986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038939" y="4623296"/>
            <a:ext cx="1485900" cy="954851"/>
            <a:chOff x="2082800" y="4534397"/>
            <a:chExt cx="1485900" cy="954851"/>
          </a:xfrm>
        </p:grpSpPr>
        <p:pic>
          <p:nvPicPr>
            <p:cNvPr id="10" name="Picture 9" descr="baskettrials_no-captions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" t="14793" r="87834" b="65434"/>
            <a:stretch/>
          </p:blipFill>
          <p:spPr>
            <a:xfrm>
              <a:off x="2082800" y="4534397"/>
              <a:ext cx="330200" cy="954851"/>
            </a:xfrm>
            <a:prstGeom prst="rect">
              <a:avLst/>
            </a:prstGeom>
          </p:spPr>
        </p:pic>
        <p:pic>
          <p:nvPicPr>
            <p:cNvPr id="11" name="Picture 10" descr="baskettrials_no-captions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" t="14793" r="87834" b="65434"/>
            <a:stretch/>
          </p:blipFill>
          <p:spPr>
            <a:xfrm>
              <a:off x="2371725" y="4534397"/>
              <a:ext cx="330200" cy="954851"/>
            </a:xfrm>
            <a:prstGeom prst="rect">
              <a:avLst/>
            </a:prstGeom>
          </p:spPr>
        </p:pic>
        <p:pic>
          <p:nvPicPr>
            <p:cNvPr id="12" name="Picture 11" descr="baskettrials_no-captions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" t="14793" r="87834" b="65434"/>
            <a:stretch/>
          </p:blipFill>
          <p:spPr>
            <a:xfrm>
              <a:off x="2660650" y="4534397"/>
              <a:ext cx="330200" cy="954851"/>
            </a:xfrm>
            <a:prstGeom prst="rect">
              <a:avLst/>
            </a:prstGeom>
          </p:spPr>
        </p:pic>
        <p:pic>
          <p:nvPicPr>
            <p:cNvPr id="13" name="Picture 12" descr="baskettrials_no-captions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" t="14793" r="87834" b="65434"/>
            <a:stretch/>
          </p:blipFill>
          <p:spPr>
            <a:xfrm>
              <a:off x="2949575" y="4534397"/>
              <a:ext cx="330200" cy="954851"/>
            </a:xfrm>
            <a:prstGeom prst="rect">
              <a:avLst/>
            </a:prstGeom>
          </p:spPr>
        </p:pic>
        <p:pic>
          <p:nvPicPr>
            <p:cNvPr id="14" name="Picture 13" descr="baskettrials_no-captions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" t="14793" r="87834" b="65434"/>
            <a:stretch/>
          </p:blipFill>
          <p:spPr>
            <a:xfrm>
              <a:off x="3238500" y="4534397"/>
              <a:ext cx="330200" cy="954851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-103188" y="4601658"/>
            <a:ext cx="326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400A8"/>
                </a:solidFill>
                <a:cs typeface="Avenir Book"/>
              </a:rPr>
              <a:t>ACCRF co-funds </a:t>
            </a:r>
          </a:p>
          <a:p>
            <a:pPr algn="ctr"/>
            <a:r>
              <a:rPr lang="en-US" sz="1600" dirty="0">
                <a:solidFill>
                  <a:srgbClr val="8400A8"/>
                </a:solidFill>
                <a:cs typeface="Avenir Book"/>
              </a:rPr>
              <a:t>ATRA clinical trial </a:t>
            </a:r>
          </a:p>
          <a:p>
            <a:pPr algn="ctr"/>
            <a:r>
              <a:rPr lang="en-US" sz="1600" dirty="0">
                <a:solidFill>
                  <a:srgbClr val="8400A8"/>
                </a:solidFill>
                <a:cs typeface="Avenir Book"/>
              </a:rPr>
              <a:t>(currently recruiting)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4470400"/>
            <a:ext cx="8510588" cy="1107747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803106" y="2349498"/>
            <a:ext cx="0" cy="177952"/>
          </a:xfrm>
          <a:prstGeom prst="straightConnector1">
            <a:avLst/>
          </a:prstGeom>
          <a:ln>
            <a:solidFill>
              <a:srgbClr val="142C4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03106" y="4237584"/>
            <a:ext cx="0" cy="177951"/>
          </a:xfrm>
          <a:prstGeom prst="straightConnector1">
            <a:avLst/>
          </a:prstGeom>
          <a:ln>
            <a:solidFill>
              <a:srgbClr val="142C4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23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NOTCH IN ACC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019"/>
            <a:ext cx="5828034" cy="435037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6AD5A"/>
                </a:solidFill>
              </a:rPr>
              <a:t>Rationale: </a:t>
            </a:r>
            <a:r>
              <a:rPr lang="en-US" dirty="0"/>
              <a:t>Approximately 25% of recurrent/ metastatic ACC patients have activating NOTCH mutations, a marker of more aggressive disease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6AD5A"/>
                </a:solidFill>
              </a:rPr>
              <a:t>AL101 (GSI) </a:t>
            </a:r>
            <a:r>
              <a:rPr lang="en-US" dirty="0"/>
              <a:t>Phase II trial is open to ACC patients with activating mutations in NOTCH 1, 2, 3 or 4. Sites open in Denmark, France, Spain, UK and USA.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6AD5A"/>
                </a:solidFill>
              </a:rPr>
              <a:t>CB-103 (pan NOTCH inhibitor) </a:t>
            </a:r>
            <a:r>
              <a:rPr lang="en-US" dirty="0"/>
              <a:t>Phase I trial is open to patients with solid tumors at various European sites. Phase </a:t>
            </a:r>
            <a:r>
              <a:rPr lang="en-US" dirty="0" err="1"/>
              <a:t>Ib</a:t>
            </a:r>
            <a:r>
              <a:rPr lang="en-US" dirty="0"/>
              <a:t> tentatively scheduled to open in US in 2019.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503989" y="2970275"/>
            <a:ext cx="2552459" cy="25962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060447" y="4867827"/>
            <a:ext cx="1473552" cy="6572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03989" y="1071747"/>
            <a:ext cx="2552459" cy="1132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7453844" y="2293045"/>
            <a:ext cx="201577" cy="531828"/>
            <a:chOff x="10138147" y="3885466"/>
            <a:chExt cx="161261" cy="531828"/>
          </a:xfrm>
        </p:grpSpPr>
        <p:sp>
          <p:nvSpPr>
            <p:cNvPr id="37" name="Oval 36"/>
            <p:cNvSpPr/>
            <p:nvPr/>
          </p:nvSpPr>
          <p:spPr>
            <a:xfrm>
              <a:off x="10138147" y="3893244"/>
              <a:ext cx="161261" cy="52405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0142189" y="3885466"/>
              <a:ext cx="157219" cy="2659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97311" y="2297680"/>
            <a:ext cx="201577" cy="531828"/>
            <a:chOff x="10138147" y="3885466"/>
            <a:chExt cx="161261" cy="531828"/>
          </a:xfrm>
        </p:grpSpPr>
        <p:sp>
          <p:nvSpPr>
            <p:cNvPr id="34" name="Oval 33"/>
            <p:cNvSpPr/>
            <p:nvPr/>
          </p:nvSpPr>
          <p:spPr>
            <a:xfrm>
              <a:off x="10138147" y="3893244"/>
              <a:ext cx="161261" cy="52405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0142189" y="3885466"/>
              <a:ext cx="157219" cy="2659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7926325" y="1940901"/>
            <a:ext cx="161261" cy="524050"/>
          </a:xfrm>
          <a:prstGeom prst="ellipse">
            <a:avLst/>
          </a:prstGeom>
          <a:solidFill>
            <a:schemeClr val="accent5"/>
          </a:solidFill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471555" y="1940901"/>
            <a:ext cx="161261" cy="524050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8119046" y="1454703"/>
            <a:ext cx="0" cy="749652"/>
          </a:xfrm>
          <a:prstGeom prst="line">
            <a:avLst/>
          </a:prstGeom>
          <a:ln w="76200" cmpd="sng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31239" y="1448315"/>
            <a:ext cx="0" cy="749652"/>
          </a:xfrm>
          <a:prstGeom prst="line">
            <a:avLst/>
          </a:prstGeom>
          <a:ln w="76200" cmpd="sng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93290" y="2491457"/>
            <a:ext cx="0" cy="749652"/>
          </a:xfrm>
          <a:prstGeom prst="line">
            <a:avLst/>
          </a:prstGeom>
          <a:ln w="76200" cmpd="sng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879595" y="2491457"/>
            <a:ext cx="0" cy="749652"/>
          </a:xfrm>
          <a:prstGeom prst="line">
            <a:avLst/>
          </a:prstGeom>
          <a:ln w="76200" cmpd="sng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060617" y="2347687"/>
            <a:ext cx="723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NOTCH 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receptor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71555" y="1364962"/>
            <a:ext cx="63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NOTCH 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</a:rPr>
              <a:t>ligand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946250" y="3019464"/>
            <a:ext cx="309385" cy="580703"/>
            <a:chOff x="8033802" y="4055124"/>
            <a:chExt cx="309385" cy="58070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8033802" y="4055124"/>
              <a:ext cx="0" cy="230597"/>
            </a:xfrm>
            <a:prstGeom prst="line">
              <a:avLst/>
            </a:prstGeom>
            <a:ln w="76200" cmpd="sng">
              <a:solidFill>
                <a:srgbClr val="5778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8070009" y="4115591"/>
              <a:ext cx="273178" cy="5202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4">
                      <a:lumMod val="50000"/>
                    </a:schemeClr>
                  </a:solidFill>
                </a:rPr>
                <a:t>ICN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308393" y="3001665"/>
            <a:ext cx="306479" cy="580703"/>
            <a:chOff x="7989377" y="4055124"/>
            <a:chExt cx="306479" cy="580703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8295856" y="4055124"/>
              <a:ext cx="0" cy="230597"/>
            </a:xfrm>
            <a:prstGeom prst="line">
              <a:avLst/>
            </a:prstGeom>
            <a:ln w="76200" cmpd="sng">
              <a:solidFill>
                <a:srgbClr val="5778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7989377" y="4115591"/>
              <a:ext cx="273178" cy="5202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4">
                      <a:lumMod val="50000"/>
                    </a:schemeClr>
                  </a:solidFill>
                </a:rPr>
                <a:t>ICN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/>
          <a:srcRect l="21558" t="41814" r="25037" b="17423"/>
          <a:stretch/>
        </p:blipFill>
        <p:spPr>
          <a:xfrm rot="18036694">
            <a:off x="6687754" y="3220351"/>
            <a:ext cx="595468" cy="35121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l="21558" t="41814" r="25037" b="17423"/>
          <a:stretch/>
        </p:blipFill>
        <p:spPr>
          <a:xfrm rot="13782575">
            <a:off x="8200574" y="3265666"/>
            <a:ext cx="595468" cy="35121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682741" y="3666647"/>
            <a:ext cx="1316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Gamma-</a:t>
            </a:r>
            <a:r>
              <a:rPr lang="en-US" sz="1200" dirty="0" err="1">
                <a:solidFill>
                  <a:schemeClr val="tx2"/>
                </a:solidFill>
              </a:rPr>
              <a:t>secretase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 rot="16200000">
            <a:off x="8321632" y="4174534"/>
            <a:ext cx="306479" cy="580703"/>
            <a:chOff x="7989377" y="4055124"/>
            <a:chExt cx="306479" cy="580703"/>
          </a:xfrm>
          <a:scene3d>
            <a:camera prst="orthographicFront"/>
            <a:lightRig rig="threePt" dir="t"/>
          </a:scene3d>
        </p:grpSpPr>
        <p:cxnSp>
          <p:nvCxnSpPr>
            <p:cNvPr id="54" name="Straight Connector 53"/>
            <p:cNvCxnSpPr/>
            <p:nvPr/>
          </p:nvCxnSpPr>
          <p:spPr>
            <a:xfrm>
              <a:off x="8295856" y="4055124"/>
              <a:ext cx="0" cy="230597"/>
            </a:xfrm>
            <a:prstGeom prst="line">
              <a:avLst/>
            </a:prstGeom>
            <a:ln w="76200" cmpd="sng">
              <a:solidFill>
                <a:srgbClr val="5778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7989377" y="4115591"/>
              <a:ext cx="273178" cy="5202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4">
                      <a:lumMod val="50000"/>
                    </a:schemeClr>
                  </a:solidFill>
                </a:rPr>
                <a:t>ICN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 rot="16200000">
            <a:off x="7666781" y="4829579"/>
            <a:ext cx="306479" cy="580703"/>
            <a:chOff x="7989377" y="4055124"/>
            <a:chExt cx="306479" cy="580703"/>
          </a:xfrm>
          <a:scene3d>
            <a:camera prst="orthographicFront"/>
            <a:lightRig rig="threePt" dir="t"/>
          </a:scene3d>
        </p:grpSpPr>
        <p:cxnSp>
          <p:nvCxnSpPr>
            <p:cNvPr id="57" name="Straight Connector 56"/>
            <p:cNvCxnSpPr/>
            <p:nvPr/>
          </p:nvCxnSpPr>
          <p:spPr>
            <a:xfrm>
              <a:off x="8295856" y="4055124"/>
              <a:ext cx="0" cy="230597"/>
            </a:xfrm>
            <a:prstGeom prst="line">
              <a:avLst/>
            </a:prstGeom>
            <a:ln w="76200" cmpd="sng">
              <a:solidFill>
                <a:srgbClr val="5778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989377" y="4115591"/>
              <a:ext cx="273178" cy="5202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4">
                      <a:lumMod val="50000"/>
                    </a:schemeClr>
                  </a:solidFill>
                </a:rPr>
                <a:t>ICN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197682" y="2442657"/>
            <a:ext cx="1261215" cy="2806376"/>
            <a:chOff x="6285234" y="2539937"/>
            <a:chExt cx="1261215" cy="2806376"/>
          </a:xfrm>
        </p:grpSpPr>
        <p:sp>
          <p:nvSpPr>
            <p:cNvPr id="71" name="TextBox 70"/>
            <p:cNvSpPr txBox="1"/>
            <p:nvPr/>
          </p:nvSpPr>
          <p:spPr>
            <a:xfrm>
              <a:off x="6285234" y="2539937"/>
              <a:ext cx="766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AL101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813275" y="2886476"/>
              <a:ext cx="443406" cy="443066"/>
              <a:chOff x="6107759" y="2906632"/>
              <a:chExt cx="443406" cy="443066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6107759" y="2906632"/>
                <a:ext cx="322522" cy="322522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6289178" y="3087711"/>
                <a:ext cx="261987" cy="261987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7103043" y="4903247"/>
              <a:ext cx="443406" cy="443066"/>
              <a:chOff x="6107759" y="2906632"/>
              <a:chExt cx="443406" cy="443066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6107759" y="2906632"/>
                <a:ext cx="322522" cy="322522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6289178" y="3087711"/>
                <a:ext cx="261987" cy="261987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6663832" y="4529984"/>
              <a:ext cx="854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CB-103</a:t>
              </a: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99873" flipV="1">
            <a:off x="7511360" y="4894668"/>
            <a:ext cx="653847" cy="9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4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IMMUNOTHERAPY IN ACC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118585"/>
            <a:ext cx="8911712" cy="4051930"/>
          </a:xfrm>
        </p:spPr>
        <p:txBody>
          <a:bodyPr/>
          <a:lstStyle/>
          <a:p>
            <a:pPr lvl="1" algn="just"/>
            <a:endParaRPr lang="en-US" b="1" dirty="0"/>
          </a:p>
          <a:p>
            <a:pPr marL="457200" lvl="1" indent="0" algn="just">
              <a:buNone/>
            </a:pPr>
            <a:r>
              <a:rPr lang="en-US" b="1" dirty="0">
                <a:solidFill>
                  <a:srgbClr val="F6AD5A"/>
                </a:solidFill>
              </a:rPr>
              <a:t>Key Questions</a:t>
            </a:r>
          </a:p>
          <a:p>
            <a:pPr lvl="1" algn="just"/>
            <a:r>
              <a:rPr lang="en-US" b="1" dirty="0">
                <a:solidFill>
                  <a:schemeClr val="accent6"/>
                </a:solidFill>
              </a:rPr>
              <a:t>Can we make ACC tumors sensitive to immune checkpoint inhibitors?</a:t>
            </a:r>
          </a:p>
          <a:p>
            <a:pPr lvl="1" algn="just"/>
            <a:r>
              <a:rPr lang="en-US" b="1" dirty="0">
                <a:solidFill>
                  <a:schemeClr val="accent6"/>
                </a:solidFill>
              </a:rPr>
              <a:t>Can vaccines work in ACC tumors?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22B6-6AA4-2846-B58F-8F4A226E6659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456028" y="1192699"/>
            <a:ext cx="7989472" cy="3166683"/>
            <a:chOff x="456028" y="1002199"/>
            <a:chExt cx="7989472" cy="3166683"/>
          </a:xfrm>
        </p:grpSpPr>
        <p:grpSp>
          <p:nvGrpSpPr>
            <p:cNvPr id="35" name="Group 34"/>
            <p:cNvGrpSpPr/>
            <p:nvPr/>
          </p:nvGrpSpPr>
          <p:grpSpPr>
            <a:xfrm>
              <a:off x="1714241" y="1355841"/>
              <a:ext cx="1522153" cy="1119884"/>
              <a:chOff x="2109425" y="1269813"/>
              <a:chExt cx="1522153" cy="1119884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109425" y="1812861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349371" y="1949806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168055" y="2069975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267356" y="1751929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40BBC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160756" y="1564037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39860" y="1269813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398756" y="1400825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40BBC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776267" y="1305063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635163" y="1433025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019653" y="1400825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822067" y="1531837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019653" y="1569003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494060" y="1533553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52956" y="1564037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505356" y="1716437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669052" y="1620918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863575" y="1716437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103659" y="1751930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722471" y="1847449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73918" y="1716437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505356" y="1867871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11852" y="1662849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160756" y="1924874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951259" y="1882942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257653" y="1852050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744838" y="1998883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821452" y="2127672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562773" y="2077274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421670" y="2013954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006202" y="2077274"/>
                <a:ext cx="282207" cy="26202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556635" y="1317725"/>
              <a:ext cx="1522153" cy="1119884"/>
              <a:chOff x="2109425" y="1269813"/>
              <a:chExt cx="1522153" cy="1119884"/>
            </a:xfrm>
            <a:solidFill>
              <a:srgbClr val="FFD3DA"/>
            </a:solidFill>
          </p:grpSpPr>
          <p:sp>
            <p:nvSpPr>
              <p:cNvPr id="37" name="Oval 36"/>
              <p:cNvSpPr/>
              <p:nvPr/>
            </p:nvSpPr>
            <p:spPr>
              <a:xfrm>
                <a:off x="2109425" y="1812861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349371" y="1949806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168055" y="2069975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267356" y="1751929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60756" y="1564037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539860" y="1269813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398756" y="1400825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776267" y="1305063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635163" y="1433025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019653" y="1400825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822067" y="1531837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019653" y="1569003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494060" y="1533553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352956" y="1564037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505356" y="1716437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669052" y="1620918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863575" y="1716437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103659" y="1751930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722471" y="1847449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373918" y="1716437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505356" y="1867871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211852" y="1662849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160756" y="1924874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951259" y="1882942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257653" y="1852050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744838" y="1998883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821452" y="2127672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562773" y="2077274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421670" y="2013954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006202" y="2077274"/>
                <a:ext cx="282207" cy="262025"/>
              </a:xfrm>
              <a:prstGeom prst="ellipse">
                <a:avLst/>
              </a:prstGeom>
              <a:grpFill/>
              <a:ln>
                <a:solidFill>
                  <a:srgbClr val="E800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269698" y="2476111"/>
              <a:ext cx="3134576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3"/>
                  </a:solidFill>
                </a:rPr>
                <a:t>“COLD” tumors are: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3"/>
                  </a:solidFill>
                </a:rPr>
                <a:t>NOT recognized by immune system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3"/>
                  </a:solidFill>
                </a:rPr>
                <a:t>Low mutational burden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3"/>
                  </a:solidFill>
                </a:rPr>
                <a:t>Microsatellite stable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3"/>
                  </a:solidFill>
                </a:rPr>
                <a:t>Low immune cell infiltration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3"/>
                  </a:solidFill>
                </a:rPr>
                <a:t>No PD-L1 (ACCs do have PD-L2)</a:t>
              </a:r>
            </a:p>
            <a:p>
              <a:pPr marL="285750" indent="-285750">
                <a:buFont typeface="Arial"/>
                <a:buChar char="•"/>
              </a:pP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25176" y="2476111"/>
              <a:ext cx="2710999" cy="141577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E80037"/>
                  </a:solidFill>
                </a:rPr>
                <a:t>“HOT” tumors are: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>
                  <a:solidFill>
                    <a:srgbClr val="E80037"/>
                  </a:solidFill>
                </a:rPr>
                <a:t>Recognized by immune system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>
                  <a:solidFill>
                    <a:srgbClr val="E80037"/>
                  </a:solidFill>
                </a:rPr>
                <a:t>High mutational burden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>
                  <a:solidFill>
                    <a:srgbClr val="E80037"/>
                  </a:solidFill>
                </a:rPr>
                <a:t>Microsatellite unstable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>
                  <a:solidFill>
                    <a:srgbClr val="E80037"/>
                  </a:solidFill>
                </a:rPr>
                <a:t>High immune cell infiltration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>
                  <a:solidFill>
                    <a:srgbClr val="E80037"/>
                  </a:solidFill>
                </a:rPr>
                <a:t>High PD-L1 and PD-1</a:t>
              </a:r>
            </a:p>
          </p:txBody>
        </p:sp>
        <p:sp>
          <p:nvSpPr>
            <p:cNvPr id="73" name="Right Arrow 72"/>
            <p:cNvSpPr/>
            <p:nvPr/>
          </p:nvSpPr>
          <p:spPr>
            <a:xfrm>
              <a:off x="3923784" y="1480937"/>
              <a:ext cx="1037496" cy="505729"/>
            </a:xfrm>
            <a:prstGeom prst="rightArrow">
              <a:avLst/>
            </a:prstGeom>
            <a:gradFill flip="none" rotWithShape="1">
              <a:gsLst>
                <a:gs pos="0">
                  <a:srgbClr val="00C0F7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6028" y="1148448"/>
              <a:ext cx="1220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>
                  <a:solidFill>
                    <a:srgbClr val="F6AD5A"/>
                  </a:solidFill>
                  <a:latin typeface="Helvetica"/>
                  <a:cs typeface="Helvetica"/>
                </a:rPr>
                <a:t>Rationale: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57200" y="1002199"/>
              <a:ext cx="7988300" cy="3163401"/>
            </a:xfrm>
            <a:prstGeom prst="rect">
              <a:avLst/>
            </a:prstGeom>
            <a:noFill/>
            <a:ln w="3175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5939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CRF">
      <a:dk1>
        <a:srgbClr val="1B3C60"/>
      </a:dk1>
      <a:lt1>
        <a:sysClr val="window" lastClr="FFFFFF"/>
      </a:lt1>
      <a:dk2>
        <a:srgbClr val="4D4D4D"/>
      </a:dk2>
      <a:lt2>
        <a:srgbClr val="CCCCCC"/>
      </a:lt2>
      <a:accent1>
        <a:srgbClr val="09AED8"/>
      </a:accent1>
      <a:accent2>
        <a:srgbClr val="64D1AB"/>
      </a:accent2>
      <a:accent3>
        <a:srgbClr val="40BBCB"/>
      </a:accent3>
      <a:accent4>
        <a:srgbClr val="A7D263"/>
      </a:accent4>
      <a:accent5>
        <a:srgbClr val="F5AD5B"/>
      </a:accent5>
      <a:accent6>
        <a:srgbClr val="1B3C60"/>
      </a:accent6>
      <a:hlink>
        <a:srgbClr val="09AED8"/>
      </a:hlink>
      <a:folHlink>
        <a:srgbClr val="64D1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15088</TotalTime>
  <Words>1026</Words>
  <Application>Microsoft Office PowerPoint</Application>
  <PresentationFormat>On-screen Show (4:3)</PresentationFormat>
  <Paragraphs>218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Black</vt:lpstr>
      <vt:lpstr>Avenir Next Regular</vt:lpstr>
      <vt:lpstr>Calibri</vt:lpstr>
      <vt:lpstr>Helvetica</vt:lpstr>
      <vt:lpstr>Helvetica Light</vt:lpstr>
      <vt:lpstr>Seravek Medium</vt:lpstr>
      <vt:lpstr>Office Theme</vt:lpstr>
      <vt:lpstr>PowerPoint Presentation</vt:lpstr>
      <vt:lpstr>The Roots of ACCRF</vt:lpstr>
      <vt:lpstr>ACCRF Overview</vt:lpstr>
      <vt:lpstr>ACCRF Research Network</vt:lpstr>
      <vt:lpstr>ACCRF Research Agenda</vt:lpstr>
      <vt:lpstr>How We Think ACC Works</vt:lpstr>
      <vt:lpstr>ACCRF Support: Lab to Clinic</vt:lpstr>
      <vt:lpstr>TARGETING NOTCH IN ACC</vt:lpstr>
      <vt:lpstr>IMMUNOTHERAPY IN ACC</vt:lpstr>
      <vt:lpstr>Open Clinical Trials</vt:lpstr>
      <vt:lpstr>ACC Clinical Trials on the Horizon</vt:lpstr>
      <vt:lpstr>Clinical Trials for ACC Patients</vt:lpstr>
      <vt:lpstr>Impact of COVID-19</vt:lpstr>
    </vt:vector>
  </TitlesOfParts>
  <Manager/>
  <Company>Sarah Rainwater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Sarah Rainwater</dc:creator>
  <cp:keywords/>
  <dc:description/>
  <cp:lastModifiedBy>Jeff Kaufman</cp:lastModifiedBy>
  <cp:revision>308</cp:revision>
  <dcterms:created xsi:type="dcterms:W3CDTF">2016-11-29T20:35:45Z</dcterms:created>
  <dcterms:modified xsi:type="dcterms:W3CDTF">2020-05-02T02:59:15Z</dcterms:modified>
  <cp:category/>
</cp:coreProperties>
</file>